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6" r:id="rId6"/>
    <p:sldId id="262" r:id="rId7"/>
    <p:sldId id="267" r:id="rId8"/>
    <p:sldId id="265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91FF"/>
    <a:srgbClr val="F31D6F"/>
    <a:srgbClr val="002496"/>
    <a:srgbClr val="FF967D"/>
    <a:srgbClr val="FDA1A1"/>
    <a:srgbClr val="FFCC99"/>
    <a:srgbClr val="D5E3C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Közepesen sötét stílus 3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5C783-F514-44A1-B307-ADA044B9E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749E46C-30E0-4288-9C20-E4D3027E7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929F94C-EE00-4B0C-B919-C8BA1ED91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8FCB-830E-401F-8E97-506BD2301969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B6293DC-1EB5-4DBF-9CBE-ED124828C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6148562-4EBA-4515-A4C4-02FBF36C8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9AD8-48C5-49A6-AB6F-38791B97B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899870"/>
      </p:ext>
    </p:extLst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30E807-0653-4254-B0ED-038898C50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B3A3D90-8718-4317-AEBE-805A02FB5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26E8C81-2050-464D-9A6B-DE6F86AF1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8FCB-830E-401F-8E97-506BD2301969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BA06062-899A-4583-ADBC-7EF60D2F9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892CA61-1228-4836-B329-17A00509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9AD8-48C5-49A6-AB6F-38791B97B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144424"/>
      </p:ext>
    </p:extLst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53678F36-487F-4ECA-A8AA-C6DAA8F94C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D2E574D-3D43-4784-BB39-D60AA9E10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9EE3A10-4679-491A-BB20-3E798E2F1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8FCB-830E-401F-8E97-506BD2301969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B9C994F-AD50-4F1B-AF0E-48BAC9B5C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FC8D4C0-029C-444B-BF53-00E5864EC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9AD8-48C5-49A6-AB6F-38791B97B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164529"/>
      </p:ext>
    </p:extLst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50F6EE-AE4A-467C-8ADE-E9475BE6D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1E409AB-A945-468E-87A7-6572EE4B7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96CBDD3-6472-4658-A559-C06E5F58F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8FCB-830E-401F-8E97-506BD2301969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E8A1577-6760-47C0-B50E-524E0F8A3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284CD62-27E1-45BF-AD02-EFAD6AB75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9AD8-48C5-49A6-AB6F-38791B97B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637330"/>
      </p:ext>
    </p:extLst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26B3A1-F517-4F54-A130-D4F4417C9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920ED60-3E92-45F7-A8D0-A87219FD2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1AEC063-8667-476B-A89E-4F0225AB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8FCB-830E-401F-8E97-506BD2301969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4E4F1B1-A8D4-4F8D-A40F-948FC8152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12392EA-CD80-4C68-80F2-922266EF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9AD8-48C5-49A6-AB6F-38791B97B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162366"/>
      </p:ext>
    </p:extLst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7B4715-DCF3-4A11-AEB3-AB9676FCD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B757806-52BB-4486-916F-74DA0E2F1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C24747D-B6E3-46D0-8805-3BF8B51F7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1D19993-10C8-4DD3-9697-46117ED4E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8FCB-830E-401F-8E97-506BD2301969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2F7E75C-8E27-4D1B-83C7-41829771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D8857D2-12B4-4BCA-A9AD-6AC0A96CA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9AD8-48C5-49A6-AB6F-38791B97B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425753"/>
      </p:ext>
    </p:extLst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A59501-4313-466A-90B5-3FE5316AE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371E665-4A15-456C-975C-ED7CD4E0C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E217425-780B-4325-9E80-7DF232F9A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C2B17571-DF89-45E3-A855-572842DB0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070B53F-1BB0-4A13-93FE-016E989A8A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8F495CB-754D-42D3-98EC-85CFA2B0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8FCB-830E-401F-8E97-506BD2301969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827444DE-3F90-4503-BE4B-E8E82BF04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6F2EBA9-708C-49A0-8AA6-EA8F11486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9AD8-48C5-49A6-AB6F-38791B97B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226421"/>
      </p:ext>
    </p:extLst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6092FF-DF3C-4FE0-B0B2-F8ACFF2F1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EBC9E8B7-3433-42EE-9979-864DBBC98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8FCB-830E-401F-8E97-506BD2301969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C1E182C-578D-4524-83F1-208694AA1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F47F992-A083-4C40-90C2-47457889F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9AD8-48C5-49A6-AB6F-38791B97B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381280"/>
      </p:ext>
    </p:extLst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0BF71033-CADE-4635-AF48-63AECA014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8FCB-830E-401F-8E97-506BD2301969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A4863614-CED5-4BD0-ADC0-4EAEAA63B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D3171EB-4BDA-468C-8CA0-0CE20592B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9AD8-48C5-49A6-AB6F-38791B97B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066696"/>
      </p:ext>
    </p:extLst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0F12EA2-AD5E-44B7-88BD-E84CC9E8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E56F0F4-DA79-4FE1-91E7-8F7720C80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796953A-6EC0-4299-B8C3-E3E3773EF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D8A5F0E-86C7-4BC8-A383-B6D7D00ED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8FCB-830E-401F-8E97-506BD2301969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3BAC26A-0CB5-4533-B32E-D408D759F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BB23559-3E2B-4DD3-BA2A-38D13D78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9AD8-48C5-49A6-AB6F-38791B97B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123341"/>
      </p:ext>
    </p:extLst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5DDC33-98B6-4C86-BC38-30EF3572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A81CAFD5-0E9B-4FED-BD8C-B509465A70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E565C3A-CFA5-4367-A30F-241DCF758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4BE3D38-4EE5-4B0C-B6CC-FDBC741F9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8FCB-830E-401F-8E97-506BD2301969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DE255CF-DAB8-410D-8936-3D8592D82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F5C0CAF-92E7-4EA9-A87F-8930EA79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9AD8-48C5-49A6-AB6F-38791B97B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383445"/>
      </p:ext>
    </p:extLst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5AC3C1A3-BF74-414E-BD0A-81B448080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1625A89-486A-4E43-9E66-9129F4B8B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3C737E6-64C9-4BB5-9AE1-F28BD1072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D8FCB-830E-401F-8E97-506BD2301969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88ABCDF-6D20-4E66-A5DD-43AA9764E0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4D665FF-538F-4448-8477-824C3C17A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29AD8-48C5-49A6-AB6F-38791B97B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97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pointdufle.ne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FC1B42-17AA-4BA2-83A6-B8E67955D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79419"/>
            <a:ext cx="9144000" cy="1611589"/>
          </a:xfrm>
        </p:spPr>
        <p:txBody>
          <a:bodyPr>
            <a:normAutofit/>
          </a:bodyPr>
          <a:lstStyle/>
          <a:p>
            <a:br>
              <a:rPr lang="fr-FR" sz="6600" dirty="0">
                <a:solidFill>
                  <a:srgbClr val="3F91FF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</a:br>
            <a:r>
              <a:rPr lang="fr-FR" sz="4000" dirty="0">
                <a:solidFill>
                  <a:srgbClr val="3F91FF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Apprendre et enseigner le français - FLE</a:t>
            </a:r>
            <a:endParaRPr lang="en-GB" sz="6600" dirty="0">
              <a:solidFill>
                <a:srgbClr val="3F91FF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9A66BA4A-24BB-4F0C-8720-57EA70051662}"/>
              </a:ext>
            </a:extLst>
          </p:cNvPr>
          <p:cNvSpPr txBox="1"/>
          <p:nvPr/>
        </p:nvSpPr>
        <p:spPr>
          <a:xfrm>
            <a:off x="5823501" y="5146360"/>
            <a:ext cx="6023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dirty="0">
                <a:solidFill>
                  <a:srgbClr val="002496"/>
                </a:solidFill>
                <a:latin typeface="Berlin Sans FB" panose="020E0602020502020306" pitchFamily="34" charset="0"/>
              </a:rPr>
              <a:t>A francia nyelv </a:t>
            </a:r>
            <a:r>
              <a:rPr lang="hu-HU" sz="2400" u="sng" dirty="0">
                <a:solidFill>
                  <a:srgbClr val="002496"/>
                </a:solidFill>
                <a:latin typeface="Berlin Sans FB" panose="020E0602020502020306" pitchFamily="34" charset="0"/>
              </a:rPr>
              <a:t>tanulásának</a:t>
            </a:r>
            <a:r>
              <a:rPr lang="hu-HU" sz="2400" dirty="0">
                <a:solidFill>
                  <a:srgbClr val="002496"/>
                </a:solidFill>
                <a:latin typeface="Berlin Sans FB" panose="020E0602020502020306" pitchFamily="34" charset="0"/>
              </a:rPr>
              <a:t> és </a:t>
            </a:r>
            <a:r>
              <a:rPr lang="hu-HU" sz="2400" u="sng" dirty="0">
                <a:solidFill>
                  <a:srgbClr val="002496"/>
                </a:solidFill>
                <a:latin typeface="Berlin Sans FB" panose="020E0602020502020306" pitchFamily="34" charset="0"/>
              </a:rPr>
              <a:t>gyakorlásának</a:t>
            </a:r>
            <a:r>
              <a:rPr lang="hu-HU" sz="2400" dirty="0">
                <a:solidFill>
                  <a:srgbClr val="002496"/>
                </a:solidFill>
                <a:latin typeface="Berlin Sans FB" panose="020E0602020502020306" pitchFamily="34" charset="0"/>
              </a:rPr>
              <a:t> </a:t>
            </a:r>
          </a:p>
          <a:p>
            <a:pPr algn="r"/>
            <a:r>
              <a:rPr lang="hu-HU" sz="2400" dirty="0">
                <a:solidFill>
                  <a:srgbClr val="002496"/>
                </a:solidFill>
                <a:latin typeface="Berlin Sans FB" panose="020E0602020502020306" pitchFamily="34" charset="0"/>
              </a:rPr>
              <a:t>-közel- végtelen tárháza</a:t>
            </a:r>
            <a:endParaRPr lang="en-GB" sz="2400" dirty="0">
              <a:solidFill>
                <a:srgbClr val="002496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8E6BCF0-6103-4302-93A5-E1F3C1F756B3}"/>
              </a:ext>
            </a:extLst>
          </p:cNvPr>
          <p:cNvSpPr txBox="1"/>
          <p:nvPr/>
        </p:nvSpPr>
        <p:spPr>
          <a:xfrm>
            <a:off x="125896" y="101230"/>
            <a:ext cx="4157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Berlin Sans FB" panose="020E0602020502020306" pitchFamily="34" charset="0"/>
              </a:rPr>
              <a:t>Préparé par Szilvia Földi le 14 </a:t>
            </a:r>
            <a:r>
              <a:rPr lang="hu-HU" dirty="0">
                <a:latin typeface="Berlin Sans FB" panose="020E0602020502020306" pitchFamily="34" charset="0"/>
              </a:rPr>
              <a:t>m</a:t>
            </a:r>
            <a:r>
              <a:rPr lang="fr-FR" dirty="0">
                <a:latin typeface="Berlin Sans FB" panose="020E0602020502020306" pitchFamily="34" charset="0"/>
              </a:rPr>
              <a:t>ars 2021</a:t>
            </a:r>
            <a:endParaRPr lang="hu-HU" dirty="0">
              <a:latin typeface="Berlin Sans FB" panose="020E0602020502020306" pitchFamily="34" charset="0"/>
            </a:endParaRPr>
          </a:p>
          <a:p>
            <a:r>
              <a:rPr lang="hu-HU" dirty="0">
                <a:latin typeface="Berlin Sans FB" panose="020E0602020502020306" pitchFamily="34" charset="0"/>
              </a:rPr>
              <a:t>Készítette Földi Szilvia 2021.03.14-én</a:t>
            </a:r>
            <a:endParaRPr lang="en-GB" dirty="0">
              <a:latin typeface="Berlin Sans FB" panose="020E0602020502020306" pitchFamily="34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4E8A174-1FD9-4090-A296-09F8691DEE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45" r="7985" b="2590"/>
          <a:stretch/>
        </p:blipFill>
        <p:spPr>
          <a:xfrm>
            <a:off x="3356941" y="1473624"/>
            <a:ext cx="5478117" cy="1611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28" name="Picture 4" descr="Franciaország módosítja a fuvarozás általános szerződési feltételeit -  Trans.INFO">
            <a:extLst>
              <a:ext uri="{FF2B5EF4-FFF2-40B4-BE49-F238E27FC236}">
                <a16:creationId xmlns:a16="http://schemas.microsoft.com/office/drawing/2014/main" id="{7C592F19-3D55-405C-A054-AF8B573F4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3" b="95938" l="1432" r="98250">
                        <a14:foregroundMark x1="9387" y1="30859" x2="9387" y2="30859"/>
                        <a14:foregroundMark x1="5489" y1="27813" x2="5489" y2="27813"/>
                        <a14:foregroundMark x1="5489" y1="27813" x2="5489" y2="27813"/>
                        <a14:foregroundMark x1="5489" y1="27813" x2="17502" y2="32891"/>
                        <a14:foregroundMark x1="1432" y1="27266" x2="1432" y2="27266"/>
                        <a14:foregroundMark x1="56881" y1="7422" x2="56881" y2="7422"/>
                        <a14:foregroundMark x1="93795" y1="28984" x2="93795" y2="28984"/>
                        <a14:foregroundMark x1="53461" y1="2734" x2="53461" y2="2734"/>
                        <a14:foregroundMark x1="51551" y1="95938" x2="51551" y2="95938"/>
                        <a14:foregroundMark x1="96261" y1="79531" x2="96261" y2="80000"/>
                        <a14:foregroundMark x1="98250" y1="23359" x2="98250" y2="23359"/>
                        <a14:foregroundMark x1="54495" y1="1563" x2="54495" y2="1563"/>
                        <a14:foregroundMark x1="85839" y1="35625" x2="85839" y2="35625"/>
                        <a14:foregroundMark x1="90374" y1="33750" x2="90374" y2="33750"/>
                        <a14:foregroundMark x1="90692" y1="30156" x2="87749" y2="36250"/>
                        <a14:foregroundMark x1="87033" y1="27266" x2="72951" y2="53516"/>
                        <a14:foregroundMark x1="72951" y1="53516" x2="75020" y2="62031"/>
                        <a14:foregroundMark x1="75020" y1="62031" x2="83134" y2="66797"/>
                        <a14:foregroundMark x1="83134" y1="66797" x2="87749" y2="72031"/>
                        <a14:foregroundMark x1="35084" y1="35078" x2="31026" y2="84375"/>
                        <a14:foregroundMark x1="31026" y1="84375" x2="31663" y2="85625"/>
                        <a14:foregroundMark x1="89817" y1="61016" x2="89817" y2="61016"/>
                        <a14:foregroundMark x1="88624" y1="55234" x2="88624" y2="55234"/>
                        <a14:foregroundMark x1="90374" y1="55781" x2="90851" y2="57266"/>
                        <a14:foregroundMark x1="88942" y1="53906" x2="88146" y2="53750"/>
                        <a14:foregroundMark x1="91249" y1="73047" x2="93795" y2="80469"/>
                        <a14:foregroundMark x1="93795" y1="80469" x2="86874" y2="83906"/>
                        <a14:foregroundMark x1="86874" y1="83906" x2="81225" y2="78828"/>
                        <a14:foregroundMark x1="81225" y1="78828" x2="81225" y2="73516"/>
                        <a14:foregroundMark x1="98250" y1="78438" x2="98250" y2="7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6" y="4366949"/>
            <a:ext cx="2346671" cy="238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79683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FC1B42-17AA-4BA2-83A6-B8E67955D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450" y="178904"/>
            <a:ext cx="3346175" cy="955606"/>
          </a:xfrm>
        </p:spPr>
        <p:txBody>
          <a:bodyPr/>
          <a:lstStyle/>
          <a:p>
            <a:r>
              <a:rPr lang="hu-HU" dirty="0">
                <a:solidFill>
                  <a:srgbClr val="3F91FF"/>
                </a:solidFill>
                <a:latin typeface="Berlin Sans FB" panose="020E0602020502020306" pitchFamily="34" charset="0"/>
              </a:rPr>
              <a:t>Mi is ez?</a:t>
            </a:r>
            <a:endParaRPr lang="en-GB" dirty="0">
              <a:solidFill>
                <a:srgbClr val="3F91FF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2219E17-4D03-4F17-9981-02B72174E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392" y="1371599"/>
            <a:ext cx="4631634" cy="5107262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b="1" dirty="0">
                <a:solidFill>
                  <a:srgbClr val="3F9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hu-HU" sz="2800" b="1" dirty="0" err="1">
                <a:solidFill>
                  <a:srgbClr val="3F9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hu-HU" sz="2800" b="1" dirty="0">
                <a:solidFill>
                  <a:srgbClr val="3F9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FLE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egy, az interneten keresztül -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mindenki számára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elérhető oldal, ahol a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francia nyelvet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tanuló illetve tanító felhasználók ismerkedhetnek meg a francia nyelv rejtelmeivel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oldal linkje: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https://www.lepointdufle.net/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félreértések elkerülése érdekében a továbbiakban az oldal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angol nyelvű megjelenítését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fogom használni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Franciaország">
            <a:extLst>
              <a:ext uri="{FF2B5EF4-FFF2-40B4-BE49-F238E27FC236}">
                <a16:creationId xmlns:a16="http://schemas.microsoft.com/office/drawing/2014/main" id="{88EB165F-3F46-4881-AB51-85C8006CC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0"/>
          <a:stretch/>
        </p:blipFill>
        <p:spPr bwMode="auto">
          <a:xfrm>
            <a:off x="8598998" y="3979823"/>
            <a:ext cx="2930394" cy="273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Úticélok | Franciaország">
            <a:extLst>
              <a:ext uri="{FF2B5EF4-FFF2-40B4-BE49-F238E27FC236}">
                <a16:creationId xmlns:a16="http://schemas.microsoft.com/office/drawing/2014/main" id="{951EB83B-6794-4AC8-9914-4ABA3B7B01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8" t="-209" r="14688" b="209"/>
          <a:stretch/>
        </p:blipFill>
        <p:spPr bwMode="auto">
          <a:xfrm>
            <a:off x="4893018" y="3469324"/>
            <a:ext cx="3441650" cy="324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FC528B01-81E7-4E7E-9EC8-5AFED2F00A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5815">
            <a:off x="5500406" y="625206"/>
            <a:ext cx="6391239" cy="305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4003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FC1B42-17AA-4BA2-83A6-B8E67955D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26" y="2912364"/>
            <a:ext cx="2842591" cy="1033271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3F91FF"/>
                </a:solidFill>
                <a:latin typeface="Berlin Sans FB" panose="020E0602020502020306" pitchFamily="34" charset="0"/>
              </a:rPr>
              <a:t>Menüsor</a:t>
            </a:r>
            <a:endParaRPr lang="en-GB" dirty="0">
              <a:solidFill>
                <a:srgbClr val="3F91FF"/>
              </a:solidFill>
              <a:latin typeface="Berlin Sans FB" panose="020E0602020502020306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9841346-FB18-4F51-AD7B-358909BF5C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0" b="3191"/>
          <a:stretch/>
        </p:blipFill>
        <p:spPr>
          <a:xfrm>
            <a:off x="2925417" y="114300"/>
            <a:ext cx="3337684" cy="662940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23CFE384-6313-4E90-8B2C-6F9A6202EF25}"/>
              </a:ext>
            </a:extLst>
          </p:cNvPr>
          <p:cNvSpPr txBox="1"/>
          <p:nvPr/>
        </p:nvSpPr>
        <p:spPr>
          <a:xfrm>
            <a:off x="6463748" y="458956"/>
            <a:ext cx="540688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Ugyan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angol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spanyol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német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természetesen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francia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nyelven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nézhetjük az oldalt, a menüsor és a választási lehetőségek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mindig francia nyelvűek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maradnak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menüsor bal oldalt látható, melynek segítségével eldönthetjük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szeretnénk tanulni/gyakorolni, illetve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hogyan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Például: </a:t>
            </a:r>
            <a:r>
              <a:rPr lang="hu-H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-tevékenységek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Audió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Szövegértés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Írásbeli nyelvfejlesztés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Helyesírás</a:t>
            </a:r>
          </a:p>
          <a:p>
            <a:pPr lvl="2"/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u-H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-nyelvtan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nyelvtan összes pontja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Ömlesztett nyelvtani feladatok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Gyakori kérdések a francia nyelvről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Nehézségek a megkülönböztetésben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75421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C105D309-B13F-4FC0-9F6D-65399F3215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89" r="36316" b="581"/>
          <a:stretch/>
        </p:blipFill>
        <p:spPr>
          <a:xfrm>
            <a:off x="159027" y="395702"/>
            <a:ext cx="5645426" cy="6066596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5E2B7589-82B7-4F83-85A5-896C17BEE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415" y="1391478"/>
            <a:ext cx="7260558" cy="1127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Jobb oldali kapcsos zárójel 16">
            <a:extLst>
              <a:ext uri="{FF2B5EF4-FFF2-40B4-BE49-F238E27FC236}">
                <a16:creationId xmlns:a16="http://schemas.microsoft.com/office/drawing/2014/main" id="{0D4E850A-3AD5-46B4-9ED1-BB81C4231D62}"/>
              </a:ext>
            </a:extLst>
          </p:cNvPr>
          <p:cNvSpPr/>
          <p:nvPr/>
        </p:nvSpPr>
        <p:spPr>
          <a:xfrm rot="5400000">
            <a:off x="5393630" y="1533943"/>
            <a:ext cx="496957" cy="987282"/>
          </a:xfrm>
          <a:prstGeom prst="rightBrace">
            <a:avLst>
              <a:gd name="adj1" fmla="val 35028"/>
              <a:gd name="adj2" fmla="val 6473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2EE8BF65-D14E-4D08-9598-C5BC238CDC0D}"/>
              </a:ext>
            </a:extLst>
          </p:cNvPr>
          <p:cNvCxnSpPr>
            <a:cxnSpLocks/>
          </p:cNvCxnSpPr>
          <p:nvPr/>
        </p:nvCxnSpPr>
        <p:spPr>
          <a:xfrm>
            <a:off x="5496338" y="2415209"/>
            <a:ext cx="0" cy="23621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>
            <a:extLst>
              <a:ext uri="{FF2B5EF4-FFF2-40B4-BE49-F238E27FC236}">
                <a16:creationId xmlns:a16="http://schemas.microsoft.com/office/drawing/2014/main" id="{91DD68B6-F178-4586-8C02-48CA82285624}"/>
              </a:ext>
            </a:extLst>
          </p:cNvPr>
          <p:cNvCxnSpPr/>
          <p:nvPr/>
        </p:nvCxnSpPr>
        <p:spPr>
          <a:xfrm>
            <a:off x="5456582" y="2922104"/>
            <a:ext cx="140141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>
            <a:extLst>
              <a:ext uri="{FF2B5EF4-FFF2-40B4-BE49-F238E27FC236}">
                <a16:creationId xmlns:a16="http://schemas.microsoft.com/office/drawing/2014/main" id="{3B78DD43-07E5-47EE-8A58-A43C04565235}"/>
              </a:ext>
            </a:extLst>
          </p:cNvPr>
          <p:cNvCxnSpPr/>
          <p:nvPr/>
        </p:nvCxnSpPr>
        <p:spPr>
          <a:xfrm>
            <a:off x="5456582" y="3501887"/>
            <a:ext cx="140141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>
            <a:extLst>
              <a:ext uri="{FF2B5EF4-FFF2-40B4-BE49-F238E27FC236}">
                <a16:creationId xmlns:a16="http://schemas.microsoft.com/office/drawing/2014/main" id="{267209B0-AC30-40B7-A2D2-2AD2EA45BC46}"/>
              </a:ext>
            </a:extLst>
          </p:cNvPr>
          <p:cNvCxnSpPr/>
          <p:nvPr/>
        </p:nvCxnSpPr>
        <p:spPr>
          <a:xfrm>
            <a:off x="5456582" y="4167807"/>
            <a:ext cx="140141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Kép 24">
            <a:extLst>
              <a:ext uri="{FF2B5EF4-FFF2-40B4-BE49-F238E27FC236}">
                <a16:creationId xmlns:a16="http://schemas.microsoft.com/office/drawing/2014/main" id="{5144AF13-B6C7-4C89-B835-C81DC48D7F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t="1" r="11998" b="3998"/>
          <a:stretch/>
        </p:blipFill>
        <p:spPr>
          <a:xfrm>
            <a:off x="6877879" y="2670310"/>
            <a:ext cx="437322" cy="530090"/>
          </a:xfrm>
          <a:prstGeom prst="rect">
            <a:avLst/>
          </a:prstGeom>
        </p:spPr>
      </p:pic>
      <p:pic>
        <p:nvPicPr>
          <p:cNvPr id="26" name="Kép 25">
            <a:extLst>
              <a:ext uri="{FF2B5EF4-FFF2-40B4-BE49-F238E27FC236}">
                <a16:creationId xmlns:a16="http://schemas.microsoft.com/office/drawing/2014/main" id="{AC414E51-0BC9-4A02-81A8-84FBA3A657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6276" y="3236842"/>
            <a:ext cx="468925" cy="530089"/>
          </a:xfrm>
          <a:prstGeom prst="rect">
            <a:avLst/>
          </a:prstGeom>
        </p:spPr>
      </p:pic>
      <p:pic>
        <p:nvPicPr>
          <p:cNvPr id="27" name="Kép 26">
            <a:extLst>
              <a:ext uri="{FF2B5EF4-FFF2-40B4-BE49-F238E27FC236}">
                <a16:creationId xmlns:a16="http://schemas.microsoft.com/office/drawing/2014/main" id="{90E054E7-21F0-4D04-9B48-736A5EB234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4077" y="3937159"/>
            <a:ext cx="485170" cy="433190"/>
          </a:xfrm>
          <a:prstGeom prst="rect">
            <a:avLst/>
          </a:prstGeom>
        </p:spPr>
      </p:pic>
      <p:cxnSp>
        <p:nvCxnSpPr>
          <p:cNvPr id="28" name="Egyenes összekötő nyíllal 27">
            <a:extLst>
              <a:ext uri="{FF2B5EF4-FFF2-40B4-BE49-F238E27FC236}">
                <a16:creationId xmlns:a16="http://schemas.microsoft.com/office/drawing/2014/main" id="{E024634E-2121-4586-8594-D28BBD79914B}"/>
              </a:ext>
            </a:extLst>
          </p:cNvPr>
          <p:cNvCxnSpPr/>
          <p:nvPr/>
        </p:nvCxnSpPr>
        <p:spPr>
          <a:xfrm>
            <a:off x="5456582" y="4777407"/>
            <a:ext cx="140141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Kép 29">
            <a:extLst>
              <a:ext uri="{FF2B5EF4-FFF2-40B4-BE49-F238E27FC236}">
                <a16:creationId xmlns:a16="http://schemas.microsoft.com/office/drawing/2014/main" id="{1BA0789E-7D74-41F5-A85E-C7DA63EB68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6078" y="4545678"/>
            <a:ext cx="483047" cy="429375"/>
          </a:xfrm>
          <a:prstGeom prst="rect">
            <a:avLst/>
          </a:prstGeom>
        </p:spPr>
      </p:pic>
      <p:sp>
        <p:nvSpPr>
          <p:cNvPr id="31" name="Szövegdoboz 30">
            <a:extLst>
              <a:ext uri="{FF2B5EF4-FFF2-40B4-BE49-F238E27FC236}">
                <a16:creationId xmlns:a16="http://schemas.microsoft.com/office/drawing/2014/main" id="{C11095BD-3914-4CB0-BC8F-F3BEC29DE8C6}"/>
              </a:ext>
            </a:extLst>
          </p:cNvPr>
          <p:cNvSpPr txBox="1"/>
          <p:nvPr/>
        </p:nvSpPr>
        <p:spPr>
          <a:xfrm>
            <a:off x="7573617" y="2670310"/>
            <a:ext cx="2574235" cy="566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452DF3BC-3643-4442-93F7-A266A52253CE}"/>
              </a:ext>
            </a:extLst>
          </p:cNvPr>
          <p:cNvSpPr txBox="1"/>
          <p:nvPr/>
        </p:nvSpPr>
        <p:spPr>
          <a:xfrm>
            <a:off x="7494104" y="2801906"/>
            <a:ext cx="3140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Audió anyag megnyitása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20734C0E-D6AD-4399-8130-681DBE010CBC}"/>
              </a:ext>
            </a:extLst>
          </p:cNvPr>
          <p:cNvSpPr txBox="1"/>
          <p:nvPr/>
        </p:nvSpPr>
        <p:spPr>
          <a:xfrm>
            <a:off x="7494103" y="3369351"/>
            <a:ext cx="3795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Feladat oldalának megnyitása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40827D83-3B72-4F02-A316-5EB1B52972B4}"/>
              </a:ext>
            </a:extLst>
          </p:cNvPr>
          <p:cNvSpPr txBox="1"/>
          <p:nvPr/>
        </p:nvSpPr>
        <p:spPr>
          <a:xfrm>
            <a:off x="7494104" y="3963263"/>
            <a:ext cx="3140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Feladat megnyitása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6AD20066-3ED6-4BC7-B1F0-CEFD56FF7CA2}"/>
              </a:ext>
            </a:extLst>
          </p:cNvPr>
          <p:cNvSpPr txBox="1"/>
          <p:nvPr/>
        </p:nvSpPr>
        <p:spPr>
          <a:xfrm>
            <a:off x="7494104" y="4556026"/>
            <a:ext cx="3140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Oktatóanyag megnyitása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Szövegdoboz 35">
            <a:extLst>
              <a:ext uri="{FF2B5EF4-FFF2-40B4-BE49-F238E27FC236}">
                <a16:creationId xmlns:a16="http://schemas.microsoft.com/office/drawing/2014/main" id="{A2AEA639-DE2B-45B1-86F4-B0C94E4B022E}"/>
              </a:ext>
            </a:extLst>
          </p:cNvPr>
          <p:cNvSpPr txBox="1"/>
          <p:nvPr/>
        </p:nvSpPr>
        <p:spPr>
          <a:xfrm>
            <a:off x="6096000" y="440217"/>
            <a:ext cx="5877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3F91FF"/>
                </a:solidFill>
                <a:latin typeface="Berlin Sans FB" panose="020E0602020502020306" pitchFamily="34" charset="0"/>
              </a:rPr>
              <a:t>Példa feladatra-testrészek</a:t>
            </a:r>
            <a:endParaRPr lang="en-GB" sz="4000" dirty="0">
              <a:solidFill>
                <a:srgbClr val="3F91FF"/>
              </a:solidFill>
              <a:latin typeface="Berlin Sans FB" panose="020E0602020502020306" pitchFamily="34" charset="0"/>
            </a:endParaRPr>
          </a:p>
        </p:txBody>
      </p:sp>
      <p:pic>
        <p:nvPicPr>
          <p:cNvPr id="3074" name="Picture 2" descr="Továbbra is Franciaország a világ első számú turisztikai célpontja |  Érdekes Világ">
            <a:extLst>
              <a:ext uri="{FF2B5EF4-FFF2-40B4-BE49-F238E27FC236}">
                <a16:creationId xmlns:a16="http://schemas.microsoft.com/office/drawing/2014/main" id="{475137E9-F3AC-4D1D-BA67-036A2F1F3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329" y="5061376"/>
            <a:ext cx="3795599" cy="165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 normandiai Mont-Saint-Michel apátság felfedezése">
            <a:extLst>
              <a:ext uri="{FF2B5EF4-FFF2-40B4-BE49-F238E27FC236}">
                <a16:creationId xmlns:a16="http://schemas.microsoft.com/office/drawing/2014/main" id="{0889844B-35B9-449F-8925-E662248CD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179" y="5237952"/>
            <a:ext cx="1858424" cy="148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54844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93D3686F-8580-4C28-BF7E-226D77FDE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63" y="1085909"/>
            <a:ext cx="11545957" cy="5490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650D0D89-FF65-425D-8FDF-B29C8794D641}"/>
              </a:ext>
            </a:extLst>
          </p:cNvPr>
          <p:cNvSpPr txBox="1"/>
          <p:nvPr/>
        </p:nvSpPr>
        <p:spPr>
          <a:xfrm>
            <a:off x="397563" y="131802"/>
            <a:ext cx="11794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3F9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Ebben az esetben az </a:t>
            </a:r>
            <a:r>
              <a:rPr lang="hu-HU" sz="2800" b="1" dirty="0">
                <a:solidFill>
                  <a:srgbClr val="3F9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oldal</a:t>
            </a:r>
            <a:r>
              <a:rPr lang="hu-HU" sz="2800" dirty="0">
                <a:solidFill>
                  <a:srgbClr val="3F9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>
                <a:solidFill>
                  <a:srgbClr val="3F9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átirányít</a:t>
            </a:r>
            <a:r>
              <a:rPr lang="hu-HU" sz="2800" dirty="0">
                <a:solidFill>
                  <a:srgbClr val="3F9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egy másik portálra, ahol egy interaktív feladat található:</a:t>
            </a:r>
            <a:endParaRPr lang="en-GB" sz="2800" dirty="0">
              <a:solidFill>
                <a:srgbClr val="3F91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15134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7A60AC62-0034-4F8C-99A3-FF6C8D03E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084914"/>
              </p:ext>
            </p:extLst>
          </p:nvPr>
        </p:nvGraphicFramePr>
        <p:xfrm>
          <a:off x="377685" y="188844"/>
          <a:ext cx="5287617" cy="65208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87617">
                  <a:extLst>
                    <a:ext uri="{9D8B030D-6E8A-4147-A177-3AD203B41FA5}">
                      <a16:colId xmlns:a16="http://schemas.microsoft.com/office/drawing/2014/main" val="1420347613"/>
                    </a:ext>
                  </a:extLst>
                </a:gridCol>
              </a:tblGrid>
              <a:tr h="815104">
                <a:tc>
                  <a:txBody>
                    <a:bodyPr/>
                    <a:lstStyle/>
                    <a:p>
                      <a:pPr algn="ctr"/>
                      <a:r>
                        <a:rPr lang="hu-HU" sz="3600" dirty="0">
                          <a:solidFill>
                            <a:schemeClr val="bg1"/>
                          </a:solidFill>
                          <a:latin typeface="Berlin Sans FB" panose="020E0602020502020306" pitchFamily="34" charset="0"/>
                        </a:rPr>
                        <a:t>Pozitívumok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2376018"/>
                  </a:ext>
                </a:extLst>
              </a:tr>
              <a:tr h="815104">
                <a:tc>
                  <a:txBody>
                    <a:bodyPr/>
                    <a:lstStyle/>
                    <a:p>
                      <a:r>
                        <a:rPr lang="hu-HU" dirty="0">
                          <a:latin typeface="Berlin Sans FB" panose="020E0602020502020306" pitchFamily="34" charset="0"/>
                        </a:rPr>
                        <a:t>Mindenki számára elérhető, nem igényel előfizetést vagy regisztrációt</a:t>
                      </a:r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8855216"/>
                  </a:ext>
                </a:extLst>
              </a:tr>
              <a:tr h="815104">
                <a:tc>
                  <a:txBody>
                    <a:bodyPr/>
                    <a:lstStyle/>
                    <a:p>
                      <a:r>
                        <a:rPr lang="hu-HU" dirty="0">
                          <a:latin typeface="Berlin Sans FB" panose="020E0602020502020306" pitchFamily="34" charset="0"/>
                        </a:rPr>
                        <a:t>Egyszerűen kezelhető felület</a:t>
                      </a:r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1845191"/>
                  </a:ext>
                </a:extLst>
              </a:tr>
              <a:tr h="815104">
                <a:tc>
                  <a:txBody>
                    <a:bodyPr/>
                    <a:lstStyle/>
                    <a:p>
                      <a:r>
                        <a:rPr lang="hu-HU" dirty="0">
                          <a:latin typeface="Berlin Sans FB" panose="020E0602020502020306" pitchFamily="34" charset="0"/>
                        </a:rPr>
                        <a:t>Meglehetősen sokszínű feladat variációkkal rendelkezik (hanganyag, videók, képek stb.)</a:t>
                      </a:r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4105647"/>
                  </a:ext>
                </a:extLst>
              </a:tr>
              <a:tr h="815104">
                <a:tc>
                  <a:txBody>
                    <a:bodyPr/>
                    <a:lstStyle/>
                    <a:p>
                      <a:r>
                        <a:rPr lang="hu-HU" dirty="0">
                          <a:latin typeface="Berlin Sans FB" panose="020E0602020502020306" pitchFamily="34" charset="0"/>
                        </a:rPr>
                        <a:t>Szinte minden területét érinti a francia nyelvnek</a:t>
                      </a:r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8808725"/>
                  </a:ext>
                </a:extLst>
              </a:tr>
              <a:tr h="815104">
                <a:tc>
                  <a:txBody>
                    <a:bodyPr/>
                    <a:lstStyle/>
                    <a:p>
                      <a:r>
                        <a:rPr lang="hu-HU" dirty="0">
                          <a:latin typeface="Berlin Sans FB" panose="020E0602020502020306" pitchFamily="34" charset="0"/>
                        </a:rPr>
                        <a:t>Szókincset, nyelvtant, kiejtést, civilizációs ismereteket is fejleszthetünk a használatával</a:t>
                      </a:r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9217186"/>
                  </a:ext>
                </a:extLst>
              </a:tr>
              <a:tr h="815104">
                <a:tc>
                  <a:txBody>
                    <a:bodyPr/>
                    <a:lstStyle/>
                    <a:p>
                      <a:r>
                        <a:rPr lang="hu-HU" dirty="0">
                          <a:latin typeface="Berlin Sans FB" panose="020E0602020502020306" pitchFamily="34" charset="0"/>
                        </a:rPr>
                        <a:t>A feladatok többsége kijavítja a válaszainkat, így azonnali visszajelzést kapunk</a:t>
                      </a:r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1108155"/>
                  </a:ext>
                </a:extLst>
              </a:tr>
              <a:tr h="815104">
                <a:tc>
                  <a:txBody>
                    <a:bodyPr/>
                    <a:lstStyle/>
                    <a:p>
                      <a:r>
                        <a:rPr lang="hu-HU" dirty="0">
                          <a:latin typeface="Berlin Sans FB" panose="020E0602020502020306" pitchFamily="34" charset="0"/>
                        </a:rPr>
                        <a:t>Maguk a feladatok sok képet, színt, és sokféle feladattípust tartalmaznak</a:t>
                      </a:r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1369225"/>
                  </a:ext>
                </a:extLst>
              </a:tr>
            </a:tbl>
          </a:graphicData>
        </a:graphic>
      </p:graphicFrame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26E72ACB-8832-4B65-8AAD-4037D08650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021448"/>
              </p:ext>
            </p:extLst>
          </p:nvPr>
        </p:nvGraphicFramePr>
        <p:xfrm>
          <a:off x="6526700" y="188844"/>
          <a:ext cx="5287617" cy="65208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87617">
                  <a:extLst>
                    <a:ext uri="{9D8B030D-6E8A-4147-A177-3AD203B41FA5}">
                      <a16:colId xmlns:a16="http://schemas.microsoft.com/office/drawing/2014/main" val="1420347613"/>
                    </a:ext>
                  </a:extLst>
                </a:gridCol>
              </a:tblGrid>
              <a:tr h="815104">
                <a:tc>
                  <a:txBody>
                    <a:bodyPr/>
                    <a:lstStyle/>
                    <a:p>
                      <a:pPr algn="ctr"/>
                      <a:r>
                        <a:rPr lang="hu-HU" sz="3600" dirty="0">
                          <a:solidFill>
                            <a:schemeClr val="bg1"/>
                          </a:solidFill>
                          <a:latin typeface="Berlin Sans FB" panose="020E0602020502020306" pitchFamily="34" charset="0"/>
                        </a:rPr>
                        <a:t>Negatívumok</a:t>
                      </a:r>
                      <a:endParaRPr lang="en-GB" dirty="0">
                        <a:solidFill>
                          <a:schemeClr val="bg1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376018"/>
                  </a:ext>
                </a:extLst>
              </a:tr>
              <a:tr h="815104">
                <a:tc>
                  <a:txBody>
                    <a:bodyPr/>
                    <a:lstStyle/>
                    <a:p>
                      <a:r>
                        <a:rPr lang="hu-HU" dirty="0">
                          <a:latin typeface="Berlin Sans FB" panose="020E0602020502020306" pitchFamily="34" charset="0"/>
                        </a:rPr>
                        <a:t>Tudnunk kell mely készségünket szeretnénk fejleszteni/ismereteinket bővíteni</a:t>
                      </a:r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solidFill>
                      <a:srgbClr val="FF96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855216"/>
                  </a:ext>
                </a:extLst>
              </a:tr>
              <a:tr h="815104">
                <a:tc>
                  <a:txBody>
                    <a:bodyPr/>
                    <a:lstStyle/>
                    <a:p>
                      <a:r>
                        <a:rPr lang="hu-HU" dirty="0">
                          <a:latin typeface="Berlin Sans FB" panose="020E0602020502020306" pitchFamily="34" charset="0"/>
                        </a:rPr>
                        <a:t>Csak franciául jelennek meg a feladatok</a:t>
                      </a:r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solidFill>
                      <a:srgbClr val="FDA1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845191"/>
                  </a:ext>
                </a:extLst>
              </a:tr>
              <a:tr h="815104">
                <a:tc>
                  <a:txBody>
                    <a:bodyPr/>
                    <a:lstStyle/>
                    <a:p>
                      <a:r>
                        <a:rPr lang="hu-HU" dirty="0">
                          <a:latin typeface="Berlin Sans FB" panose="020E0602020502020306" pitchFamily="34" charset="0"/>
                        </a:rPr>
                        <a:t>Kevés szín, forma és kép jelenik meg az oldalon</a:t>
                      </a:r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solidFill>
                      <a:srgbClr val="FF96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105647"/>
                  </a:ext>
                </a:extLst>
              </a:tr>
              <a:tr h="815104">
                <a:tc>
                  <a:txBody>
                    <a:bodyPr/>
                    <a:lstStyle/>
                    <a:p>
                      <a:r>
                        <a:rPr lang="hu-HU" dirty="0">
                          <a:latin typeface="Berlin Sans FB" panose="020E0602020502020306" pitchFamily="34" charset="0"/>
                        </a:rPr>
                        <a:t>Nem tárol információt a tudásunkról vagy fejlődésünkről</a:t>
                      </a:r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solidFill>
                      <a:srgbClr val="FDA1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808725"/>
                  </a:ext>
                </a:extLst>
              </a:tr>
              <a:tr h="815104">
                <a:tc>
                  <a:txBody>
                    <a:bodyPr/>
                    <a:lstStyle/>
                    <a:p>
                      <a:r>
                        <a:rPr lang="hu-HU" dirty="0">
                          <a:latin typeface="Berlin Sans FB" panose="020E0602020502020306" pitchFamily="34" charset="0"/>
                        </a:rPr>
                        <a:t>Nincs benne kooperatív feladatmegoldásra lehetőség</a:t>
                      </a:r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solidFill>
                      <a:srgbClr val="FF96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217186"/>
                  </a:ext>
                </a:extLst>
              </a:tr>
              <a:tr h="815104">
                <a:tc>
                  <a:txBody>
                    <a:bodyPr/>
                    <a:lstStyle/>
                    <a:p>
                      <a:r>
                        <a:rPr lang="hu-HU" dirty="0">
                          <a:latin typeface="Berlin Sans FB" panose="020E0602020502020306" pitchFamily="34" charset="0"/>
                        </a:rPr>
                        <a:t>Egy idő után elfogynak a feladatok egy adott témán belül</a:t>
                      </a:r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solidFill>
                      <a:srgbClr val="FDA1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108155"/>
                  </a:ext>
                </a:extLst>
              </a:tr>
              <a:tr h="815104">
                <a:tc>
                  <a:txBody>
                    <a:bodyPr/>
                    <a:lstStyle/>
                    <a:p>
                      <a:r>
                        <a:rPr lang="hu-HU" dirty="0">
                          <a:latin typeface="Berlin Sans FB" panose="020E0602020502020306" pitchFamily="34" charset="0"/>
                        </a:rPr>
                        <a:t>Gyakrabban kellene bővíteni a feladatok tárházát</a:t>
                      </a:r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solidFill>
                      <a:srgbClr val="FF96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369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03895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FC1B42-17AA-4BA2-83A6-B8E67955D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1009" y="99391"/>
            <a:ext cx="5618922" cy="1164328"/>
          </a:xfrm>
        </p:spPr>
        <p:txBody>
          <a:bodyPr/>
          <a:lstStyle/>
          <a:p>
            <a:r>
              <a:rPr lang="hu-HU" sz="7200" dirty="0">
                <a:solidFill>
                  <a:srgbClr val="3F91FF"/>
                </a:solidFill>
                <a:latin typeface="Berlin Sans FB" panose="020E0602020502020306" pitchFamily="34" charset="0"/>
              </a:rPr>
              <a:t>Összességében</a:t>
            </a:r>
            <a:endParaRPr lang="en-GB" dirty="0">
              <a:solidFill>
                <a:srgbClr val="3F91FF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2219E17-4D03-4F17-9981-02B72174E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0" y="1432685"/>
            <a:ext cx="7967869" cy="509732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2800" dirty="0">
                <a:latin typeface="Berlin Sans FB" panose="020E0602020502020306" pitchFamily="34" charset="0"/>
              </a:rPr>
              <a:t>Rendkívül hasznos, sokoldalú, stabilan felépített portál (nincsenek </a:t>
            </a:r>
            <a:r>
              <a:rPr lang="hu-HU" sz="2800" dirty="0" err="1">
                <a:latin typeface="Berlin Sans FB" panose="020E0602020502020306" pitchFamily="34" charset="0"/>
              </a:rPr>
              <a:t>bugok</a:t>
            </a:r>
            <a:r>
              <a:rPr lang="hu-HU" sz="2800" dirty="0">
                <a:latin typeface="Berlin Sans FB" panose="020E0602020502020306" pitchFamily="34" charset="0"/>
              </a:rPr>
              <a:t>, ritka fagyás)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2800" dirty="0">
                <a:latin typeface="Berlin Sans FB" panose="020E0602020502020306" pitchFamily="34" charset="0"/>
              </a:rPr>
              <a:t>Minden nyelvi terület egy helyen megtalálható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2800" dirty="0">
                <a:latin typeface="Berlin Sans FB" panose="020E0602020502020306" pitchFamily="34" charset="0"/>
              </a:rPr>
              <a:t>Sokféleképpen tanulhatunk (oktatóanyagok) és gyakorolhatunk (rengeteg feladat)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2800" dirty="0">
                <a:latin typeface="Berlin Sans FB" panose="020E0602020502020306" pitchFamily="34" charset="0"/>
              </a:rPr>
              <a:t>Más oldalak feladatait is összegyűjti ezzel is bővítve a saját „kínálatát”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2800" dirty="0">
                <a:latin typeface="Berlin Sans FB" panose="020E0602020502020306" pitchFamily="34" charset="0"/>
              </a:rPr>
              <a:t>Pontos válaszok, javítások, visszajelzések illetve magyarázatok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2800" dirty="0">
                <a:latin typeface="Berlin Sans FB" panose="020E0602020502020306" pitchFamily="34" charset="0"/>
              </a:rPr>
              <a:t>Több szinten (A1-C1-ig) lehet gyakorolni és tanulni</a:t>
            </a:r>
            <a:endParaRPr lang="en-GB" sz="28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84933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FC1B42-17AA-4BA2-83A6-B8E67955D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27048"/>
            <a:ext cx="3991713" cy="3490488"/>
          </a:xfrm>
        </p:spPr>
        <p:txBody>
          <a:bodyPr>
            <a:normAutofit fontScale="90000"/>
          </a:bodyPr>
          <a:lstStyle/>
          <a:p>
            <a:r>
              <a:rPr lang="hu-HU" sz="6600" dirty="0">
                <a:solidFill>
                  <a:srgbClr val="3F91FF"/>
                </a:solidFill>
                <a:latin typeface="Berlin Sans FB" panose="020E0602020502020306" pitchFamily="34" charset="0"/>
              </a:rPr>
              <a:t>Köszönöm a figyelmet, további szép napot!</a:t>
            </a:r>
            <a:endParaRPr lang="en-GB" sz="6600" dirty="0">
              <a:solidFill>
                <a:srgbClr val="3F91FF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2219E17-4D03-4F17-9981-02B72174E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192079"/>
            <a:ext cx="4661452" cy="665922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rgbClr val="002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Kurzusvezető: </a:t>
            </a:r>
            <a:r>
              <a:rPr lang="hu-HU" sz="2800" b="1" dirty="0">
                <a:solidFill>
                  <a:srgbClr val="F31D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Labancz Imre</a:t>
            </a:r>
            <a:endParaRPr lang="en-GB" sz="2800" b="1" dirty="0">
              <a:solidFill>
                <a:srgbClr val="F31D6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A francia riviéra legszebb városai - Cannes, Nizza, Monaco - Szallas.hu Blog">
            <a:extLst>
              <a:ext uri="{FF2B5EF4-FFF2-40B4-BE49-F238E27FC236}">
                <a16:creationId xmlns:a16="http://schemas.microsoft.com/office/drawing/2014/main" id="{7F95D71A-416E-4C1F-A79F-1624400D3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713" y="785192"/>
            <a:ext cx="7989908" cy="494575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7390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761 -0.0213 L 0.77761 -0.02107 C 0.77566 -0.01991 0.77383 -0.01759 0.77162 -0.01736 C 0.77084 -0.01713 0.77006 -0.01875 0.76941 -0.01991 C 0.76823 -0.02246 0.76706 -0.02523 0.76641 -0.02801 C 0.76576 -0.02986 0.76537 -0.03148 0.76498 -0.03333 C 0.76446 -0.03472 0.76446 -0.03611 0.76407 -0.03727 C 0.76355 -0.03889 0.7625 -0.03982 0.76198 -0.04121 C 0.76107 -0.04306 0.76003 -0.04908 0.75899 -0.0507 C 0.75821 -0.05162 0.75743 -0.05162 0.75664 -0.05185 C 0.75092 -0.04537 0.75795 -0.05394 0.75209 -0.04537 C 0.74896 -0.04051 0.75066 -0.04491 0.74766 -0.03866 C 0.74714 -0.0375 0.74662 -0.03588 0.7461 -0.03472 C 0.74467 -0.03195 0.74323 -0.0294 0.74167 -0.02662 C 0.74089 -0.02523 0.74024 -0.02338 0.73946 -0.02269 L 0.73711 -0.0213 C 0.73151 -0.01389 0.73685 -0.0206 0.72969 -0.01343 C 0.7237 -0.00764 0.7323 -0.01412 0.72292 -0.00671 C 0.72214 -0.00625 0.72123 -0.00602 0.72071 -0.00533 C 0.71914 -0.00417 0.71771 -0.00255 0.71615 -0.00139 C 0.71394 0.00023 0.71172 0.00139 0.70925 0.00254 C 0.70873 0.00301 0.70769 0.00324 0.70717 0.00393 C 0.70625 0.00486 0.70573 0.00579 0.70495 0.00671 C 0.70417 0.00717 0.70326 0.00741 0.70274 0.00787 C 0.69688 0.01157 0.70092 0.00972 0.69597 0.01204 C 0.69519 0.01273 0.69454 0.01389 0.69362 0.01458 C 0.69258 0.01528 0.69167 0.01597 0.69063 0.01597 C 0.68164 0.01551 0.67266 0.01412 0.66368 0.01319 C 0.66276 0.01227 0.66198 0.0118 0.66133 0.01065 C 0.66094 0.00949 0.66094 0.00787 0.66068 0.00671 C 0.6599 0.00509 0.65912 0.00393 0.65834 0.00254 C 0.65795 -0.00139 0.65769 -0.00556 0.65678 -0.00926 C 0.65651 -0.01088 0.65586 -0.01204 0.65534 -0.01343 C 0.65482 -0.01551 0.65443 -0.01783 0.65378 -0.01991 C 0.65339 -0.02269 0.65313 -0.02593 0.6517 -0.02801 C 0.65092 -0.02894 0.65013 -0.02871 0.64935 -0.0294 C 0.64297 -0.03426 0.64935 -0.03033 0.64414 -0.03333 C 0.63217 -0.03195 0.62006 -0.03195 0.60821 -0.0294 C 0.60717 -0.02917 0.60691 -0.02616 0.60573 -0.02523 C 0.60287 -0.02269 0.59961 -0.02199 0.59675 -0.01875 C 0.58269 -0.00185 0.59805 -0.01898 0.59024 -0.01204 C 0.58894 -0.01088 0.58568 -0.00648 0.58477 -0.00533 C 0.58425 -0.0044 0.58334 -0.00371 0.58269 -0.00278 C 0.57891 0.00254 0.58164 -0.00046 0.57878 0.00532 C 0.57826 0.00671 0.57735 0.00787 0.5767 0.00926 C 0.57592 0.01042 0.57579 0.01227 0.57513 0.01319 C 0.57448 0.01412 0.5737 0.01412 0.57292 0.01458 C 0.56941 0.02407 0.57396 0.01273 0.56836 0.02268 C 0.56719 0.02454 0.56667 0.02754 0.56537 0.02917 C 0.56459 0.03032 0.56342 0.03009 0.56237 0.03055 C 0.55664 0.03379 0.56068 0.03264 0.55573 0.03449 C 0.55313 0.03542 0.55053 0.03634 0.54818 0.03727 C 0.54271 0.03889 0.54297 0.03773 0.53763 0.0412 C 0.53659 0.0419 0.53555 0.04305 0.53464 0.04398 C 0.52644 0.04352 0.51823 0.04329 0.5099 0.04259 C 0.50886 0.04236 0.50782 0.0419 0.50691 0.0412 C 0.49675 0.03356 0.51185 0.04282 0.50248 0.03727 C 0.50039 0.03356 0.50039 0.0331 0.49792 0.03055 C 0.49701 0.02963 0.49584 0.02917 0.49493 0.02801 C 0.49323 0.02546 0.49193 0.02268 0.49037 0.01991 L 0.48816 0.01597 C 0.48789 0.01412 0.48789 0.01227 0.48737 0.01065 C 0.48685 0.00856 0.48581 0.00717 0.48516 0.00532 C 0.48477 0.00393 0.48477 0.00254 0.48438 0.00139 C 0.48399 -0.00023 0.48334 -0.00139 0.48295 -0.00278 C 0.48256 -0.00394 0.48256 -0.00556 0.48217 -0.00671 C 0.48151 -0.00903 0.4806 -0.01111 0.47995 -0.01343 C 0.47865 -0.01736 0.47852 -0.01945 0.47696 -0.02269 C 0.47631 -0.02408 0.47539 -0.02523 0.47474 -0.02662 C 0.46641 -0.02616 0.45808 -0.02708 0.44987 -0.02523 C 0.44909 -0.02523 0.45066 -0.02269 0.45066 -0.0213 C 0.45066 -0.01945 0.45066 -0.01736 0.44987 -0.01597 C 0.44818 -0.01227 0.44558 -0.01181 0.44323 -0.01065 C 0.44193 -0.00903 0.44089 -0.00625 0.43946 -0.00533 C 0.43724 -0.00394 0.4349 -0.00486 0.43269 -0.00394 C 0.42917 -0.00278 0.42566 -0.0007 0.42214 0.00139 C 0.40183 0.01204 0.43321 -0.00371 0.41316 0.00532 C 0.4099 0.00671 0.40678 0.00972 0.40339 0.01065 C 0.39818 0.0118 0.39297 0.01227 0.38763 0.01319 C 0.38594 0.01366 0.38412 0.01412 0.38243 0.01458 C 0.38099 0.01551 0.37943 0.01667 0.37787 0.01736 C 0.36329 0.02292 0.35808 0.01944 0.33894 0.01852 C 0.33816 0.01805 0.33737 0.01782 0.33659 0.01736 C 0.33503 0.01574 0.33204 0.01204 0.33204 0.01227 C 0.32956 0.00509 0.33191 0.01018 0.32761 0.00532 C 0.32657 0.00417 0.32579 0.00231 0.32461 0.00139 C 0.3237 0.00046 0.32006 -0.00116 0.31928 -0.00139 C 0.31667 -0.00625 0.3155 -0.00903 0.31107 -0.01204 C 0.3099 -0.01296 0.3086 -0.01366 0.3073 -0.01458 C 0.30612 -0.01574 0.30495 -0.01736 0.30352 -0.01875 C 0.30287 -0.01945 0.30209 -0.0206 0.30131 -0.0213 C 0.30066 -0.02199 0.29987 -0.02199 0.29909 -0.02269 C 0.29831 -0.02338 0.29766 -0.02477 0.29688 -0.02523 C 0.29532 -0.02639 0.29375 -0.02662 0.29232 -0.02801 C 0.29115 -0.0294 0.28998 -0.03056 0.28868 -0.03195 C 0.28789 -0.03287 0.28724 -0.03426 0.28646 -0.03472 C 0.28347 -0.03565 0.28047 -0.03565 0.27748 -0.03588 C 0.27448 -0.03958 0.27448 -0.04005 0.26993 -0.04005 C 0.25795 -0.03958 0.24597 -0.0382 0.23399 -0.03727 C 0.22865 -0.03426 0.23516 -0.0382 0.22865 -0.03333 C 0.22722 -0.03218 0.225 -0.03125 0.22344 -0.03056 C 0.21993 -0.0213 0.22448 -0.03264 0.21888 -0.02269 C 0.21823 -0.02153 0.21823 -0.01968 0.21745 -0.01875 C 0.21537 -0.01621 0.21081 -0.01227 0.20769 -0.01065 C 0.20573 -0.00972 0.20365 -0.00903 0.2017 -0.0081 C 0.18985 -0.00185 0.19987 -0.00463 0.18438 -0.00278 C 0.18347 -0.00232 0.18243 -0.00208 0.18138 -0.00139 C 0.1806 -0.0007 0.18008 0.00092 0.17917 0.00139 C 0.17696 0.00231 0.17474 0.00208 0.1724 0.00254 C 0.16914 0.00347 0.16589 0.0044 0.16263 0.00532 C 0.16172 0.00625 0.16081 0.00787 0.15964 0.00787 C 0.14115 0.00903 0.14441 0.01042 0.13568 0.00532 C 0.13464 0.00254 0.13373 -0.00023 0.13269 -0.00278 C 0.12995 -0.00926 0.13112 -0.00625 0.12891 -0.01204 C 0.12748 -0.02523 0.12956 -0.0132 0.12592 -0.02269 C 0.12553 -0.02384 0.12566 -0.02546 0.12513 -0.02662 C 0.12162 -0.03472 0.12214 -0.0338 0.11849 -0.03588 C 0.11771 -0.03727 0.11706 -0.03889 0.11615 -0.04005 C 0.10534 -0.05602 0.07618 -0.04028 0.07344 -0.04005 C 0.07071 -0.03912 0.06784 -0.03889 0.06524 -0.03727 C 0.06407 -0.03658 0.05417 -0.02593 0.05248 -0.02523 C 0.04245 -0.02246 0.04883 -0.02454 0.03138 -0.01597 C 0.02969 -0.01528 0.028 -0.01366 0.02618 -0.01343 L 0.02019 -0.01204 C 0.01576 -0.00417 0.02006 -0.01019 0.01042 -0.00533 C 0.00938 -0.00486 0.00847 -0.00324 0.00743 -0.00278 C 0.00261 0.00023 0.00313 1.48148E-6 -4.16667E-6 1.48148E-6 " pathEditMode="relative" rAng="0" ptsTypes="AAAAAAAAAAAAAAAAAAAAAAAAAAAAAAAAAAAAAAAAAAAAAAAAAAAAAAAAAAAAAAAAAAAAAAAAAAAAAAAAAAAAAAAAAAAAAAAAAAAAAAAAAAAAAAAAAAAAAAAAAAAAAAA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8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2412</TotalTime>
  <Words>383</Words>
  <Application>Microsoft Office PowerPoint</Application>
  <PresentationFormat>Szélesvásznú</PresentationFormat>
  <Paragraphs>55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5" baseType="lpstr">
      <vt:lpstr>Aharoni</vt:lpstr>
      <vt:lpstr>Arial</vt:lpstr>
      <vt:lpstr>Berlin Sans FB</vt:lpstr>
      <vt:lpstr>Calibri</vt:lpstr>
      <vt:lpstr>Calibri Light</vt:lpstr>
      <vt:lpstr>Times New Roman</vt:lpstr>
      <vt:lpstr>Office-téma</vt:lpstr>
      <vt:lpstr> Apprendre et enseigner le français - FLE</vt:lpstr>
      <vt:lpstr>Mi is ez?</vt:lpstr>
      <vt:lpstr>Menüsor</vt:lpstr>
      <vt:lpstr>PowerPoint-bemutató</vt:lpstr>
      <vt:lpstr>PowerPoint-bemutató</vt:lpstr>
      <vt:lpstr>PowerPoint-bemutató</vt:lpstr>
      <vt:lpstr>Összességében</vt:lpstr>
      <vt:lpstr>Köszönöm a figyelmet, további szép napot!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Point du FLE Apprendre et enseigner le français - FLE</dc:title>
  <dc:creator>Szilvi</dc:creator>
  <cp:lastModifiedBy>Szilvi</cp:lastModifiedBy>
  <cp:revision>56</cp:revision>
  <dcterms:created xsi:type="dcterms:W3CDTF">2021-03-14T16:38:31Z</dcterms:created>
  <dcterms:modified xsi:type="dcterms:W3CDTF">2021-04-15T09:09:25Z</dcterms:modified>
</cp:coreProperties>
</file>