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58" r:id="rId3"/>
    <p:sldId id="260" r:id="rId4"/>
    <p:sldId id="262" r:id="rId5"/>
    <p:sldId id="265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7" autoAdjust="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FE1C3-EF31-40AE-8970-9093C6318B6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EFEDE-1CDE-440B-950A-08BE3A97195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</a:t>
            </a:r>
            <a:r>
              <a:rPr lang="hu-HU" baseline="0" dirty="0" smtClean="0"/>
              <a:t> hatékony munkamenet elősegítése végett érdemes az email címeket hamarabb begyűjteni a diákoktól!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FEDE-1CDE-440B-950A-08BE3A971956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755BF-8765-49EC-AE82-AFFDB4886F27}" type="datetimeFigureOut">
              <a:rPr lang="hu-HU" smtClean="0"/>
              <a:pPr/>
              <a:t>2021. 03. 14.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D92E-9E49-4746-8A51-592715F38B3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dirty="0" smtClean="0">
                <a:solidFill>
                  <a:srgbClr val="FF0000"/>
                </a:solidFill>
              </a:rPr>
              <a:t>Google Classroom</a:t>
            </a:r>
            <a:endParaRPr lang="hu-H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Tesztfeladat: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Blank Quiz használata a feladatok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létrehozásához: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 descr="tesztfela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385765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85720" y="4572008"/>
            <a:ext cx="1714512" cy="78581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Blank Qui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91823"/>
          </a:xfrm>
        </p:spPr>
      </p:pic>
      <p:cxnSp>
        <p:nvCxnSpPr>
          <p:cNvPr id="6" name="Egyenes összekötő nyíllal 5"/>
          <p:cNvCxnSpPr/>
          <p:nvPr/>
        </p:nvCxnSpPr>
        <p:spPr>
          <a:xfrm rot="16200000" flipV="1">
            <a:off x="1535885" y="2250273"/>
            <a:ext cx="1071570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al oldali kapcsos zárójel 6"/>
          <p:cNvSpPr/>
          <p:nvPr/>
        </p:nvSpPr>
        <p:spPr>
          <a:xfrm>
            <a:off x="2000232" y="3429000"/>
            <a:ext cx="357190" cy="857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215206" y="2357430"/>
            <a:ext cx="785818" cy="278608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1142984"/>
            <a:ext cx="2143108" cy="100013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Kérdések </a:t>
            </a:r>
          </a:p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szerkesztése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0" y="3071810"/>
            <a:ext cx="2000232" cy="157163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rgbClr val="0070C0"/>
                </a:solidFill>
              </a:rPr>
              <a:t>Válasz lehetőségek megadása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0" y="5072074"/>
            <a:ext cx="6500858" cy="178592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/>
          </a:p>
          <a:p>
            <a:pPr algn="r"/>
            <a:r>
              <a:rPr lang="hu-HU" sz="2000" dirty="0" smtClean="0"/>
              <a:t>Kérdések hozzáadása</a:t>
            </a:r>
          </a:p>
          <a:p>
            <a:pPr algn="r"/>
            <a:r>
              <a:rPr lang="hu-HU" sz="2000" dirty="0" smtClean="0"/>
              <a:t>Kérdések importálása</a:t>
            </a:r>
          </a:p>
          <a:p>
            <a:pPr algn="r"/>
            <a:r>
              <a:rPr lang="hu-HU" sz="2000" dirty="0" smtClean="0"/>
              <a:t>Cím és leírás hozzáadása</a:t>
            </a:r>
          </a:p>
          <a:p>
            <a:pPr algn="r"/>
            <a:r>
              <a:rPr lang="hu-HU" sz="2000" dirty="0" smtClean="0"/>
              <a:t>Kép és videó csatolása</a:t>
            </a:r>
          </a:p>
          <a:p>
            <a:pPr algn="r"/>
            <a:r>
              <a:rPr lang="hu-HU" sz="2000" dirty="0" smtClean="0"/>
              <a:t>Panel hozzáadása</a:t>
            </a:r>
            <a:endParaRPr lang="hu-HU" sz="2000" dirty="0"/>
          </a:p>
        </p:txBody>
      </p:sp>
      <p:cxnSp>
        <p:nvCxnSpPr>
          <p:cNvPr id="18" name="Alak 17"/>
          <p:cNvCxnSpPr>
            <a:stCxn id="8" idx="4"/>
          </p:cNvCxnSpPr>
          <p:nvPr/>
        </p:nvCxnSpPr>
        <p:spPr>
          <a:xfrm rot="5400000">
            <a:off x="6625843" y="5018496"/>
            <a:ext cx="857256" cy="1107289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Sokféle feladatalkotási mód közül választhatunk! </a:t>
            </a:r>
            <a:r>
              <a:rPr lang="hu-HU" dirty="0" smtClean="0">
                <a:solidFill>
                  <a:srgbClr val="002060"/>
                </a:solidFill>
                <a:sym typeface="Wingdings" pitchFamily="2" charset="2"/>
              </a:rPr>
              <a:t>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feladat fajtá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475384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5357826"/>
            <a:ext cx="4857752" cy="150017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/>
              <a:t>Feleletválasztós</a:t>
            </a:r>
          </a:p>
          <a:p>
            <a:r>
              <a:rPr lang="hu-HU" sz="2000" dirty="0" smtClean="0"/>
              <a:t>Jelölőnégyzetes</a:t>
            </a:r>
          </a:p>
          <a:p>
            <a:r>
              <a:rPr lang="hu-HU" sz="2000" dirty="0" smtClean="0"/>
              <a:t>Legördülő lista</a:t>
            </a:r>
          </a:p>
          <a:p>
            <a:r>
              <a:rPr lang="hu-HU" sz="2000" dirty="0" smtClean="0"/>
              <a:t>Rövid válasz és bekezdés (esszé jellegű kérdéseknél ajánlott)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4786314" y="5286388"/>
            <a:ext cx="4357686" cy="15716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Lineáris lista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Feleletválasztós rács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Jelölőnégyzetrács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Ha kész a feladatlap a </a:t>
            </a:r>
            <a:r>
              <a:rPr lang="hu-HU" b="1" i="1" dirty="0" smtClean="0">
                <a:solidFill>
                  <a:srgbClr val="FF0000"/>
                </a:solidFill>
              </a:rPr>
              <a:t>Válaszlap</a:t>
            </a:r>
            <a:r>
              <a:rPr lang="hu-HU" dirty="0" smtClean="0"/>
              <a:t>ra kattintva</a:t>
            </a:r>
          </a:p>
          <a:p>
            <a:pPr>
              <a:buNone/>
            </a:pPr>
            <a:r>
              <a:rPr lang="hu-HU" dirty="0" smtClean="0"/>
              <a:t>beállíthatjuk a </a:t>
            </a:r>
            <a:r>
              <a:rPr lang="hu-HU" b="1" i="1" dirty="0" smtClean="0">
                <a:solidFill>
                  <a:srgbClr val="0070C0"/>
                </a:solidFill>
              </a:rPr>
              <a:t>Pontszám</a:t>
            </a:r>
            <a:r>
              <a:rPr lang="hu-HU" dirty="0" smtClean="0"/>
              <a:t>ot és a </a:t>
            </a:r>
            <a:r>
              <a:rPr lang="hu-HU" b="1" i="1" dirty="0" smtClean="0">
                <a:solidFill>
                  <a:srgbClr val="0070C0"/>
                </a:solidFill>
              </a:rPr>
              <a:t>Helyes megoldás</a:t>
            </a:r>
            <a:r>
              <a:rPr lang="hu-HU" dirty="0" smtClean="0"/>
              <a:t>t.</a:t>
            </a:r>
            <a:endParaRPr lang="hu-HU" dirty="0"/>
          </a:p>
        </p:txBody>
      </p:sp>
      <p:pic>
        <p:nvPicPr>
          <p:cNvPr id="4" name="Kép 3" descr="Helyes válasz po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143768" y="3429000"/>
            <a:ext cx="1000132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571472" y="3929066"/>
            <a:ext cx="1357322" cy="64294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b="1" i="1" dirty="0" smtClean="0"/>
              <a:t>Tipp: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FF0000"/>
                </a:solidFill>
              </a:rPr>
              <a:t>Amennyiben a feladat végrehajtását kötelezőnek szánjuk, azt jelöljük a skála segítségével!!!</a:t>
            </a:r>
          </a:p>
          <a:p>
            <a:pPr>
              <a:buNone/>
            </a:pP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 descr="Kötelező fela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A feladat közzététele: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A feladatot két féle módon tudjuk megosztani a diákokkal.</a:t>
            </a:r>
          </a:p>
          <a:p>
            <a:pPr marL="514350" indent="-514350">
              <a:buAutoNum type="arabicPeriod"/>
            </a:pPr>
            <a:r>
              <a:rPr lang="hu-HU" dirty="0" smtClean="0">
                <a:solidFill>
                  <a:srgbClr val="002060"/>
                </a:solidFill>
              </a:rPr>
              <a:t>Kattintsunk a                gombra</a:t>
            </a:r>
          </a:p>
          <a:p>
            <a:pPr marL="514350" indent="-514350"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hu-HU" dirty="0" smtClean="0">
                <a:solidFill>
                  <a:srgbClr val="002060"/>
                </a:solidFill>
              </a:rPr>
              <a:t>A felugró ablakban beállíthatjuk a munka folyamat további részeit.</a:t>
            </a:r>
          </a:p>
          <a:p>
            <a:pPr marL="514350" indent="-514350">
              <a:buNone/>
            </a:pPr>
            <a:r>
              <a:rPr lang="hu-HU" b="1" i="1" dirty="0" smtClean="0">
                <a:solidFill>
                  <a:srgbClr val="002060"/>
                </a:solidFill>
              </a:rPr>
              <a:t>TIPP: </a:t>
            </a:r>
            <a:r>
              <a:rPr lang="hu-HU" b="1" i="1" dirty="0" smtClean="0">
                <a:solidFill>
                  <a:srgbClr val="FF0000"/>
                </a:solidFill>
              </a:rPr>
              <a:t>Érdemes begyűjteni az email címeket!</a:t>
            </a:r>
          </a:p>
          <a:p>
            <a:pPr marL="514350" indent="-514350">
              <a:buNone/>
            </a:pP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5" name="Kép 4" descr="Küldés.jpg"/>
          <p:cNvPicPr>
            <a:picLocks noChangeAspect="1"/>
          </p:cNvPicPr>
          <p:nvPr/>
        </p:nvPicPr>
        <p:blipFill>
          <a:blip r:embed="rId2"/>
          <a:srcRect l="10791" t="15306" r="8273" b="8163"/>
          <a:stretch>
            <a:fillRect/>
          </a:stretch>
        </p:blipFill>
        <p:spPr>
          <a:xfrm>
            <a:off x="2857488" y="2214554"/>
            <a:ext cx="1285884" cy="428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Felugró abl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929586" cy="4500570"/>
          </a:xfrm>
        </p:spPr>
      </p:pic>
      <p:sp>
        <p:nvSpPr>
          <p:cNvPr id="5" name="Lekerekített téglalap 4"/>
          <p:cNvSpPr/>
          <p:nvPr/>
        </p:nvSpPr>
        <p:spPr>
          <a:xfrm>
            <a:off x="0" y="4500570"/>
            <a:ext cx="9144000" cy="250033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dirty="0" smtClean="0"/>
          </a:p>
          <a:p>
            <a:endParaRPr lang="hu-HU" sz="2000" dirty="0" smtClean="0"/>
          </a:p>
          <a:p>
            <a:endParaRPr lang="hu-HU" sz="2800" dirty="0" smtClean="0"/>
          </a:p>
          <a:p>
            <a:r>
              <a:rPr lang="hu-HU" sz="2800" dirty="0" smtClean="0"/>
              <a:t>Email cím alapján adhatjuk hozzá a diákokat ( egyének, csoportok)- </a:t>
            </a:r>
            <a:r>
              <a:rPr lang="hu-HU" sz="2800" b="1" i="1" dirty="0" smtClean="0">
                <a:solidFill>
                  <a:srgbClr val="FF0000"/>
                </a:solidFill>
              </a:rPr>
              <a:t>Együttműködők hozzáadása</a:t>
            </a:r>
          </a:p>
          <a:p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sz="2800" dirty="0" smtClean="0"/>
              <a:t> Ebben az esetben válasszuk  az </a:t>
            </a:r>
            <a:r>
              <a:rPr lang="hu-HU" sz="2800" b="1" i="1" dirty="0" smtClean="0">
                <a:solidFill>
                  <a:srgbClr val="FF0000"/>
                </a:solidFill>
              </a:rPr>
              <a:t>Űrlap csatolása e-mail</a:t>
            </a:r>
            <a:r>
              <a:rPr lang="hu-HU" sz="2800" dirty="0" smtClean="0"/>
              <a:t>hez opciót.</a:t>
            </a:r>
          </a:p>
          <a:p>
            <a:pPr algn="ctr"/>
            <a:endParaRPr lang="hu-HU" sz="2400" dirty="0" smtClean="0"/>
          </a:p>
          <a:p>
            <a:pPr algn="ctr"/>
            <a:endParaRPr lang="hu-HU" sz="2400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  <p:sp>
        <p:nvSpPr>
          <p:cNvPr id="7" name="Ellipszis 6"/>
          <p:cNvSpPr/>
          <p:nvPr/>
        </p:nvSpPr>
        <p:spPr>
          <a:xfrm>
            <a:off x="571472" y="571480"/>
            <a:ext cx="2500330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2. Bezárjuk a Blank Quiz-t.</a:t>
            </a:r>
          </a:p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Majd a feladat leírását követően a</a:t>
            </a:r>
            <a:r>
              <a:rPr lang="hu-HU" dirty="0" smtClean="0"/>
              <a:t> </a:t>
            </a:r>
            <a:r>
              <a:rPr lang="hu-HU" b="1" i="1" dirty="0" smtClean="0">
                <a:solidFill>
                  <a:srgbClr val="FF0000"/>
                </a:solidFill>
              </a:rPr>
              <a:t>Feladat Közzétételé</a:t>
            </a:r>
            <a:r>
              <a:rPr lang="hu-HU" dirty="0" smtClean="0">
                <a:solidFill>
                  <a:srgbClr val="0070C0"/>
                </a:solidFill>
              </a:rPr>
              <a:t>re</a:t>
            </a:r>
            <a:r>
              <a:rPr lang="hu-HU" dirty="0" smtClean="0"/>
              <a:t> </a:t>
            </a:r>
            <a:r>
              <a:rPr lang="hu-HU" dirty="0" smtClean="0">
                <a:solidFill>
                  <a:srgbClr val="0070C0"/>
                </a:solidFill>
              </a:rPr>
              <a:t>kattintunk.</a:t>
            </a:r>
          </a:p>
          <a:p>
            <a:pPr>
              <a:buNone/>
            </a:pPr>
            <a:r>
              <a:rPr lang="hu-HU" b="1" i="1" dirty="0" smtClean="0">
                <a:solidFill>
                  <a:srgbClr val="0070C0"/>
                </a:solidFill>
              </a:rPr>
              <a:t>Tipp: </a:t>
            </a:r>
            <a:r>
              <a:rPr lang="hu-HU" dirty="0" smtClean="0">
                <a:solidFill>
                  <a:srgbClr val="0070C0"/>
                </a:solidFill>
              </a:rPr>
              <a:t>Oldalt érdemes beállítani a </a:t>
            </a:r>
            <a:r>
              <a:rPr lang="hu-HU" dirty="0" smtClean="0">
                <a:solidFill>
                  <a:srgbClr val="FF0000"/>
                </a:solidFill>
              </a:rPr>
              <a:t>Pontozás</a:t>
            </a:r>
            <a:r>
              <a:rPr lang="hu-HU" dirty="0" smtClean="0">
                <a:solidFill>
                  <a:srgbClr val="0070C0"/>
                </a:solidFill>
              </a:rPr>
              <a:t>t/ </a:t>
            </a:r>
            <a:r>
              <a:rPr lang="hu-HU" dirty="0" smtClean="0">
                <a:solidFill>
                  <a:srgbClr val="FF0000"/>
                </a:solidFill>
              </a:rPr>
              <a:t>Érdemjegy</a:t>
            </a:r>
            <a:r>
              <a:rPr lang="hu-HU" dirty="0" smtClean="0">
                <a:solidFill>
                  <a:srgbClr val="0070C0"/>
                </a:solidFill>
              </a:rPr>
              <a:t>et  és a </a:t>
            </a:r>
            <a:r>
              <a:rPr lang="hu-HU" dirty="0" smtClean="0">
                <a:solidFill>
                  <a:srgbClr val="FF0000"/>
                </a:solidFill>
              </a:rPr>
              <a:t>Határidő</a:t>
            </a:r>
            <a:r>
              <a:rPr lang="hu-HU" dirty="0" smtClean="0">
                <a:solidFill>
                  <a:srgbClr val="0070C0"/>
                </a:solidFill>
              </a:rPr>
              <a:t>t!!</a:t>
            </a:r>
          </a:p>
          <a:p>
            <a:pPr>
              <a:buNone/>
            </a:pPr>
            <a:endParaRPr lang="hu-HU" dirty="0" smtClean="0">
              <a:solidFill>
                <a:srgbClr val="0070C0"/>
              </a:solidFill>
            </a:endParaRPr>
          </a:p>
        </p:txBody>
      </p:sp>
      <p:pic>
        <p:nvPicPr>
          <p:cNvPr id="4" name="Kép 3" descr="Feladat kiosztás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1"/>
            <a:ext cx="9144000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70C0"/>
                </a:solidFill>
              </a:rPr>
              <a:t> </a:t>
            </a:r>
            <a:r>
              <a:rPr lang="hu-HU" sz="2800" dirty="0" smtClean="0">
                <a:solidFill>
                  <a:srgbClr val="0070C0"/>
                </a:solidFill>
              </a:rPr>
              <a:t>A kurzus oldalán követhetjük nyomon ki töltötte már ki a feladatot!</a:t>
            </a:r>
          </a:p>
          <a:p>
            <a:pPr>
              <a:buNone/>
            </a:pP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 descr="Új fela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3357586"/>
          </a:xfrm>
          <a:prstGeom prst="rect">
            <a:avLst/>
          </a:prstGeom>
        </p:spPr>
      </p:pic>
      <p:pic>
        <p:nvPicPr>
          <p:cNvPr id="5" name="Kép 4" descr="Kitöltő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7694"/>
            <a:ext cx="9144000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2060"/>
                </a:solidFill>
              </a:rPr>
              <a:t>- A leadott feladatot ellenőrizhetjük.</a:t>
            </a:r>
          </a:p>
          <a:p>
            <a:pPr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Ennek értékelésére használható a docs.google.com link, ahol az Űrlapok címszó alatt nyithatjuk meg a kitöltött tesztet.</a:t>
            </a:r>
          </a:p>
          <a:p>
            <a:pPr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Részletes statisztikát kapunk az egyéni teljesítményről és a leggyakoribb hibákról.</a:t>
            </a:r>
          </a:p>
          <a:p>
            <a:pPr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Majd a tárgy oldalán a Pont/ Érdemjegy „beírását” követően </a:t>
            </a:r>
            <a:r>
              <a:rPr lang="hu-HU" dirty="0" smtClean="0">
                <a:solidFill>
                  <a:srgbClr val="FF0000"/>
                </a:solidFill>
              </a:rPr>
              <a:t>Visszaad</a:t>
            </a:r>
            <a:r>
              <a:rPr lang="hu-HU" dirty="0" smtClean="0">
                <a:solidFill>
                  <a:srgbClr val="002060"/>
                </a:solidFill>
              </a:rPr>
              <a:t>hatjuk a diáknak.</a:t>
            </a: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(Itt rövid szöveges értékelésre is van mód)</a:t>
            </a:r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Miért a </a:t>
            </a:r>
            <a:r>
              <a:rPr lang="hu-HU" dirty="0">
                <a:solidFill>
                  <a:srgbClr val="FF0000"/>
                </a:solidFill>
              </a:rPr>
              <a:t>G</a:t>
            </a:r>
            <a:r>
              <a:rPr lang="hu-HU" dirty="0" smtClean="0">
                <a:solidFill>
                  <a:srgbClr val="FF0000"/>
                </a:solidFill>
              </a:rPr>
              <a:t>oogle Classroom?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hu-HU" sz="3600" dirty="0" smtClean="0"/>
              <a:t>Ingyenes applikáció</a:t>
            </a:r>
          </a:p>
          <a:p>
            <a:pPr>
              <a:buNone/>
            </a:pPr>
            <a:endParaRPr lang="hu-HU" sz="3600" dirty="0" smtClean="0"/>
          </a:p>
          <a:p>
            <a:r>
              <a:rPr lang="hu-HU" dirty="0" smtClean="0"/>
              <a:t>Többféle platformra optimalizálva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Magyar nyelv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Könnyű kezelés, átláthatóság</a:t>
            </a:r>
          </a:p>
          <a:p>
            <a:endParaRPr lang="hu-HU" dirty="0"/>
          </a:p>
        </p:txBody>
      </p:sp>
      <p:pic>
        <p:nvPicPr>
          <p:cNvPr id="5" name="Kép 4" descr="mobi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142984"/>
            <a:ext cx="3857620" cy="1714512"/>
          </a:xfrm>
          <a:prstGeom prst="rect">
            <a:avLst/>
          </a:prstGeom>
        </p:spPr>
      </p:pic>
      <p:pic>
        <p:nvPicPr>
          <p:cNvPr id="6" name="Kép 5" descr="Google-Classro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500438"/>
            <a:ext cx="3857620" cy="250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Ha online óra akkor Google Meet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Jól személyre szabható felület (pl. háttér beállítás)</a:t>
            </a:r>
          </a:p>
          <a:p>
            <a:pPr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Interaktív eszközök (pl. Rajztábla)</a:t>
            </a:r>
          </a:p>
          <a:p>
            <a:pPr>
              <a:buNone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Kapcsolattartás a diáksággal (mikrofon, chat ablak</a:t>
            </a:r>
          </a:p>
          <a:p>
            <a:pPr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Email cím alapú meghívás és kapcsolódás</a:t>
            </a:r>
          </a:p>
          <a:p>
            <a:pPr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hu-HU" dirty="0" smtClean="0">
                <a:solidFill>
                  <a:srgbClr val="002060"/>
                </a:solidFill>
              </a:rPr>
              <a:t>Tartalom megosztási lehetőség</a:t>
            </a:r>
            <a:endParaRPr lang="hu-H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Google Meet prior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11"/>
          </a:xfrm>
        </p:spPr>
      </p:pic>
      <p:sp>
        <p:nvSpPr>
          <p:cNvPr id="5" name="Ellipszis 4"/>
          <p:cNvSpPr/>
          <p:nvPr/>
        </p:nvSpPr>
        <p:spPr>
          <a:xfrm>
            <a:off x="285720" y="3429000"/>
            <a:ext cx="1500198" cy="7143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8786842" y="0"/>
            <a:ext cx="357158" cy="4286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572396" y="1357298"/>
            <a:ext cx="571504" cy="57150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oogle meet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00768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7000892" y="357166"/>
            <a:ext cx="2143108" cy="92869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Google meet 2.jpg"/>
          <p:cNvPicPr>
            <a:picLocks noChangeAspect="1"/>
          </p:cNvPicPr>
          <p:nvPr/>
        </p:nvPicPr>
        <p:blipFill>
          <a:blip r:embed="rId3"/>
          <a:srcRect l="26830" t="14706" b="1471"/>
          <a:stretch>
            <a:fillRect/>
          </a:stretch>
        </p:blipFill>
        <p:spPr>
          <a:xfrm>
            <a:off x="7000892" y="1857364"/>
            <a:ext cx="2143108" cy="4071966"/>
          </a:xfrm>
          <a:prstGeom prst="rect">
            <a:avLst/>
          </a:prstGeom>
        </p:spPr>
      </p:pic>
      <p:cxnSp>
        <p:nvCxnSpPr>
          <p:cNvPr id="12" name="Egyenes összekötő nyíllal 11"/>
          <p:cNvCxnSpPr/>
          <p:nvPr/>
        </p:nvCxnSpPr>
        <p:spPr>
          <a:xfrm rot="16200000" flipV="1">
            <a:off x="7250925" y="3821909"/>
            <a:ext cx="2500330" cy="8572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rmAutofit/>
          </a:bodyPr>
          <a:lstStyle/>
          <a:p>
            <a:r>
              <a:rPr lang="hu-HU" sz="6600" dirty="0" smtClean="0"/>
              <a:t>Köszönöm a figyelmet!</a:t>
            </a:r>
            <a:endParaRPr lang="hu-H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Első lépések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u-HU" dirty="0" smtClean="0"/>
              <a:t>Bejelentkezés - Gmail-fiók</a:t>
            </a:r>
          </a:p>
          <a:p>
            <a:pPr>
              <a:buNone/>
            </a:pPr>
            <a:r>
              <a:rPr lang="hu-HU" dirty="0" smtClean="0"/>
              <a:t>Tárgyak létrehozása, hozzáadása:</a:t>
            </a:r>
          </a:p>
          <a:p>
            <a:pPr>
              <a:buNone/>
            </a:pPr>
            <a:r>
              <a:rPr lang="hu-HU" dirty="0" smtClean="0"/>
              <a:t>				gombra kattintva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Felugró ablak:</a:t>
            </a:r>
          </a:p>
          <a:p>
            <a:pPr>
              <a:buNone/>
            </a:pPr>
            <a:r>
              <a:rPr lang="hu-HU" dirty="0" smtClean="0"/>
              <a:t>		Kurzus neve, Fejezet, Tárgy, Terem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/>
              <a:t>	</a:t>
            </a:r>
            <a:r>
              <a:rPr lang="hu-HU" dirty="0" smtClean="0"/>
              <a:t>		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428860" y="2714620"/>
            <a:ext cx="714380" cy="71438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5400" dirty="0" smtClean="0"/>
              <a:t>+</a:t>
            </a:r>
            <a:endParaRPr lang="hu-H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Kurzus létrehozá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57562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8501090" y="0"/>
            <a:ext cx="357190" cy="2857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 descr="felugró abl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86124"/>
            <a:ext cx="9144000" cy="3571876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7000892" y="6286520"/>
            <a:ext cx="714380" cy="5714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Fal, Feladatok, Személyek, Eredmények:</a:t>
            </a:r>
          </a:p>
          <a:p>
            <a:pPr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			</a:t>
            </a:r>
            <a:r>
              <a:rPr lang="hu-HU" sz="4000" b="1" i="1" dirty="0" smtClean="0">
                <a:solidFill>
                  <a:srgbClr val="002060"/>
                </a:solidFill>
              </a:rPr>
              <a:t>Fal:</a:t>
            </a:r>
            <a:r>
              <a:rPr lang="hu-HU" sz="3600" dirty="0" smtClean="0"/>
              <a:t> </a:t>
            </a:r>
            <a:r>
              <a:rPr lang="hu-HU" dirty="0" smtClean="0"/>
              <a:t>Kapcsolattartás a hallgatósággal</a:t>
            </a:r>
            <a:endParaRPr lang="hu-H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0000"/>
                </a:solidFill>
              </a:rPr>
              <a:t>			</a:t>
            </a:r>
            <a:r>
              <a:rPr lang="hu-HU" i="1" dirty="0" smtClean="0">
                <a:solidFill>
                  <a:srgbClr val="002060"/>
                </a:solidFill>
              </a:rPr>
              <a:t>külső forrásból</a:t>
            </a:r>
            <a:r>
              <a:rPr lang="hu-HU" i="1" dirty="0" smtClean="0"/>
              <a:t>: (Hozzáadás)</a:t>
            </a:r>
            <a:r>
              <a:rPr lang="hu-HU" dirty="0" smtClean="0"/>
              <a:t> link, YouTube, 				fájl, Google Drive</a:t>
            </a:r>
          </a:p>
        </p:txBody>
      </p:sp>
      <p:pic>
        <p:nvPicPr>
          <p:cNvPr id="4" name="Kép 3" descr="üzenet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2823"/>
            <a:ext cx="9144000" cy="4425177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285984" y="4786322"/>
            <a:ext cx="1214446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Diákok hozzáadása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1. Kurzus kódjának megosztása/másolása: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diákok hozzáadá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7364"/>
            <a:ext cx="9144000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2. Személyek „fül” kiválasztása</a:t>
            </a:r>
          </a:p>
          <a:p>
            <a:pPr>
              <a:buNone/>
            </a:pPr>
            <a:r>
              <a:rPr lang="hu-HU" sz="2000" dirty="0" smtClean="0"/>
              <a:t>A tanulókat itt email cím alapján tudjuk hozzárendelni a kurzushoz/ tárgyhoz.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sz="2400" dirty="0" smtClean="0"/>
              <a:t>			</a:t>
            </a:r>
            <a:endParaRPr lang="hu-HU" sz="2400" dirty="0"/>
          </a:p>
        </p:txBody>
      </p:sp>
      <p:pic>
        <p:nvPicPr>
          <p:cNvPr id="4" name="Kép 3" descr="személy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3688"/>
            <a:ext cx="9144000" cy="5374312"/>
          </a:xfrm>
          <a:prstGeom prst="rect">
            <a:avLst/>
          </a:prstGeom>
        </p:spPr>
      </p:pic>
      <p:sp>
        <p:nvSpPr>
          <p:cNvPr id="7" name="Lefelé nyíl 6"/>
          <p:cNvSpPr/>
          <p:nvPr/>
        </p:nvSpPr>
        <p:spPr>
          <a:xfrm>
            <a:off x="7786710" y="2643182"/>
            <a:ext cx="500066" cy="64294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7715272" y="3357562"/>
            <a:ext cx="642942" cy="50006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Feladatok: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Létrehozás-feladat típus választás</a:t>
            </a:r>
          </a:p>
          <a:p>
            <a:pPr>
              <a:buNone/>
            </a:pPr>
            <a:r>
              <a:rPr lang="hu-HU" dirty="0" smtClean="0"/>
              <a:t>			Feladat, Tesztfeladat, Kérdés,Anyag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feladatok hozzáadá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1744"/>
            <a:ext cx="9144000" cy="3675592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3071802" y="3571876"/>
            <a:ext cx="928694" cy="42862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hu-HU" b="1" i="1" dirty="0" smtClean="0">
                <a:solidFill>
                  <a:srgbClr val="0070C0"/>
                </a:solidFill>
              </a:rPr>
              <a:t>Létrehozásnál</a:t>
            </a:r>
            <a:r>
              <a:rPr lang="hu-HU" dirty="0" smtClean="0"/>
              <a:t> tudunk segítséget adni szemléltetés formájában.</a:t>
            </a:r>
          </a:p>
          <a:p>
            <a:pPr>
              <a:buNone/>
            </a:pPr>
            <a:r>
              <a:rPr lang="hu-HU" b="1" i="1" dirty="0" smtClean="0">
                <a:solidFill>
                  <a:srgbClr val="0070C0"/>
                </a:solidFill>
              </a:rPr>
              <a:t>Oldalsó ikonsor:</a:t>
            </a:r>
          </a:p>
          <a:p>
            <a:pPr>
              <a:buNone/>
            </a:pPr>
            <a:r>
              <a:rPr lang="hu-HU" sz="2800" dirty="0" smtClean="0"/>
              <a:t>Pontszám beállítása</a:t>
            </a:r>
          </a:p>
          <a:p>
            <a:pPr>
              <a:buNone/>
            </a:pPr>
            <a:r>
              <a:rPr lang="hu-HU" sz="2800" dirty="0" smtClean="0"/>
              <a:t>Határidő megadása</a:t>
            </a:r>
          </a:p>
          <a:p>
            <a:pPr>
              <a:buNone/>
            </a:pPr>
            <a:r>
              <a:rPr lang="hu-HU" sz="2800" dirty="0" smtClean="0"/>
              <a:t>Rubrika:az osztályzatok rögzítésére</a:t>
            </a:r>
            <a:endParaRPr lang="hu-HU" sz="2800" dirty="0"/>
          </a:p>
        </p:txBody>
      </p:sp>
      <p:pic>
        <p:nvPicPr>
          <p:cNvPr id="6" name="Kép 5" descr="létrehozá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71480"/>
            <a:ext cx="3357554" cy="2466797"/>
          </a:xfrm>
          <a:prstGeom prst="rect">
            <a:avLst/>
          </a:prstGeom>
        </p:spPr>
      </p:pic>
      <p:pic>
        <p:nvPicPr>
          <p:cNvPr id="8" name="Kép 7" descr="létrehozás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  <p:sp>
        <p:nvSpPr>
          <p:cNvPr id="9" name="Ellipszis 8"/>
          <p:cNvSpPr/>
          <p:nvPr/>
        </p:nvSpPr>
        <p:spPr>
          <a:xfrm>
            <a:off x="7000892" y="4429132"/>
            <a:ext cx="571504" cy="28575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7000892" y="5000636"/>
            <a:ext cx="571504" cy="285752"/>
          </a:xfrm>
          <a:prstGeom prst="ellipse">
            <a:avLst/>
          </a:prstGeom>
          <a:solidFill>
            <a:schemeClr val="accent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000892" y="6286520"/>
            <a:ext cx="571504" cy="28575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7429520" y="3214686"/>
            <a:ext cx="1714480" cy="571504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>
            <a:endCxn id="12" idx="2"/>
          </p:cNvCxnSpPr>
          <p:nvPr/>
        </p:nvCxnSpPr>
        <p:spPr>
          <a:xfrm flipV="1">
            <a:off x="4857752" y="3500438"/>
            <a:ext cx="2571768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5"/>
          <p:cNvSpPr/>
          <p:nvPr/>
        </p:nvSpPr>
        <p:spPr>
          <a:xfrm>
            <a:off x="2285984" y="3357562"/>
            <a:ext cx="2571768" cy="642942"/>
          </a:xfrm>
          <a:prstGeom prst="rect">
            <a:avLst/>
          </a:prstGeom>
          <a:solidFill>
            <a:srgbClr val="002060">
              <a:alpha val="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Itt lehet közzétenni a feladatot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398</Words>
  <Application>Microsoft Office PowerPoint</Application>
  <PresentationFormat>Diavetítés a képernyőre (4:3 oldalarány)</PresentationFormat>
  <Paragraphs>100</Paragraphs>
  <Slides>23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Google Classroom</vt:lpstr>
      <vt:lpstr>Miért a Google Classroom?</vt:lpstr>
      <vt:lpstr>Első lépések</vt:lpstr>
      <vt:lpstr>4. dia</vt:lpstr>
      <vt:lpstr>5. dia</vt:lpstr>
      <vt:lpstr>Diákok hozzáadása</vt:lpstr>
      <vt:lpstr>7. dia</vt:lpstr>
      <vt:lpstr>Feladatok:</vt:lpstr>
      <vt:lpstr>9. dia</vt:lpstr>
      <vt:lpstr>Tesztfeladat:</vt:lpstr>
      <vt:lpstr>11. dia</vt:lpstr>
      <vt:lpstr>12. dia</vt:lpstr>
      <vt:lpstr>13. dia</vt:lpstr>
      <vt:lpstr>14. dia</vt:lpstr>
      <vt:lpstr>A feladat közzététele:</vt:lpstr>
      <vt:lpstr>16. dia</vt:lpstr>
      <vt:lpstr>17. dia</vt:lpstr>
      <vt:lpstr>18. dia</vt:lpstr>
      <vt:lpstr>19. dia</vt:lpstr>
      <vt:lpstr>Ha online óra akkor Google Meet</vt:lpstr>
      <vt:lpstr>21. dia</vt:lpstr>
      <vt:lpstr>22.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Balazs Molnar</dc:creator>
  <cp:lastModifiedBy>Balazs Molnar</cp:lastModifiedBy>
  <cp:revision>111</cp:revision>
  <dcterms:created xsi:type="dcterms:W3CDTF">2021-03-07T16:10:11Z</dcterms:created>
  <dcterms:modified xsi:type="dcterms:W3CDTF">2021-03-14T17:31:40Z</dcterms:modified>
</cp:coreProperties>
</file>