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77" r:id="rId13"/>
    <p:sldId id="272" r:id="rId14"/>
    <p:sldId id="271" r:id="rId15"/>
    <p:sldId id="276" r:id="rId16"/>
    <p:sldId id="270" r:id="rId17"/>
    <p:sldId id="273" r:id="rId18"/>
    <p:sldId id="274" r:id="rId19"/>
    <p:sldId id="269" r:id="rId20"/>
    <p:sldId id="27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A42"/>
    <a:srgbClr val="8854C0"/>
    <a:srgbClr val="F2F2F2"/>
    <a:srgbClr val="14ACA8"/>
    <a:srgbClr val="F11A48"/>
    <a:srgbClr val="17C7C1"/>
    <a:srgbClr val="FFFFFF"/>
    <a:srgbClr val="FFAA01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 snapToGrid="0">
      <p:cViewPr>
        <p:scale>
          <a:sx n="112" d="100"/>
          <a:sy n="112" d="100"/>
        </p:scale>
        <p:origin x="-29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9224-939D-4927-9BAD-75B2210E4E60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1E240-21D6-40AD-8D33-F3D273A6F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45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49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57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08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27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1E240-21D6-40AD-8D33-F3D273A6FB3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60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6C32BF-EF7B-43E8-88EF-322113A9B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44EB412-B188-4B51-A157-B340EC3B5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BDB9A1-4654-485C-8337-A7D68CF9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07D-25F8-4D2E-9631-1DDFBF7075F9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FCE0AB-9B90-4D42-B64C-5172D56B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7F359C-ED1E-41B6-AAFB-B0E75FF7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7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13A3E-0CEE-46BD-9958-39F7DC86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E4CC888-4305-462C-9A13-AFDF2EE92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E9EAA5-AA0D-4373-969F-EC662D77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36D4-FD8C-4019-80C6-76888FA96791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A620E-1247-4A43-B354-6A3B670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26F587-AD4C-4F37-BA84-D083AE4B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6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E8641A1-F2D2-4840-9F16-5E767B598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A649DEE-5911-442E-993C-46CFCB620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7CED61-1708-490C-B82C-ACD8A03D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ADE-53C4-4B29-BE75-0FE9A4A64E2E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4F6F7-3C9C-43E7-9E00-4FF6EE37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179637-5338-42EE-B5E6-5B0A8501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5B2C08-0F90-400D-A497-EB65924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FA6B49-C449-40A6-8EDC-A1807626E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E08279-6D1C-48F4-866A-40071E33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8666-0CA2-404D-93A4-3A30CD227456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AAB578-7A69-41F9-82EF-E19AABB3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7FA4D0-2892-493C-AAF1-15655823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9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6A4C65-EBA2-40CE-BB60-00E490BD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B9B843-575D-4256-A508-20D86300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D81D20-4102-4B9D-8EB3-0C8B3BF1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ED5-F8DB-4FFC-88ED-3B2A3719076A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C4F659-AD98-4C40-9064-856B7712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989D2-5883-449D-93B6-63F11572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30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9C105C-DF94-40D9-8526-701CF21B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B6C4A4-B71B-428B-B3C9-B6C9D581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212FB3-5DC4-4160-B982-2A3D098DA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1B9A976-9E72-43CC-AFCB-25CFD93A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27F-F469-4BA7-8F76-5A6E30A7F422}" type="datetime1">
              <a:rPr lang="hu-HU" smtClean="0"/>
              <a:t>2021. 03. 14.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DEED0F-1D87-46D0-AD4F-BC3CC971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69969B-7B0A-4255-AE3E-AB5F474B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14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4D86D-9F06-4346-AECE-11F2F065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F7AE2C-6377-4E91-8E45-3FD4194C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7E8C2BF-AC0C-4160-BA89-A3EF53A8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E60B36-31C6-4B05-B765-53F1E107A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E30D321-8E4B-446A-B7B9-81D86270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3A78EA-FE9F-43C0-8E2E-FE264D31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B7EF-5A5E-4D42-9352-2655F7C38E9E}" type="datetime1">
              <a:rPr lang="hu-HU" smtClean="0"/>
              <a:t>2021. 03. 14.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8767462-5EBD-4E25-AC25-DBFC6CA1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59C65BF-6A1E-44E8-A1DF-C9D89CEB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07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E6AEAD-7408-44D7-A283-344ED845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FB756CB-AD23-4CAE-B9E5-00BDD9CD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9BDA-B4E6-4831-8EF4-18EC0E428C87}" type="datetime1">
              <a:rPr lang="hu-HU" smtClean="0"/>
              <a:t>2021. 03. 14.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9CA0C5-91A4-4DD2-AA5F-4A84F8E1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3C2409F-30E0-47A5-917A-51BB7AB3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44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459A5F-D003-4C42-BA94-88FEA245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587D-B202-4394-B7EE-89EEF90BD195}" type="datetime1">
              <a:rPr lang="hu-HU" smtClean="0"/>
              <a:t>2021. 03. 14.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08DC9F4-9F5C-482C-938B-8BD4B403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F97B67-1806-44AF-B420-543F37AB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8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819345-371D-457C-A30C-A55D5A25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95B550-852C-44AA-8502-3D2C1BA2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A84649-87D2-4ED9-A5CF-980F313A8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187828-685C-47BE-94E8-AB3EE25A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DA5-3F4B-4D40-AE2C-F0082F532228}" type="datetime1">
              <a:rPr lang="hu-HU" smtClean="0"/>
              <a:t>2021. 03. 14.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1290CFD-45B8-43E8-90F7-F852EF07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7736492-13CC-4FB7-9C78-8337649A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7A92F7-EA1F-4372-B4A6-6AEA0D45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7EEB26F-27BE-426F-BF65-F60F34658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C62A4A-82B7-455F-8E56-6AC9117BA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C6C188A-5219-421B-8B4B-F19449BC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4FA0-B926-4A6C-9880-0A009A08BC63}" type="datetime1">
              <a:rPr lang="hu-HU" smtClean="0"/>
              <a:t>2021. 03. 14.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1FECB5-2BB0-4B79-8670-CD2FA350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0F7F9A-DD02-475A-8581-D14EF281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2ED1C2B-CA3F-4758-A306-CB7C3BC5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AE87DDB-BB79-4E09-8B05-9305ABCA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CFED30-F3D2-4B8F-9282-D577913A2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17B-AD62-49DB-ADEE-7CFC91944EFE}" type="datetime1">
              <a:rPr lang="hu-HU" smtClean="0"/>
              <a:t>2021. 03. 14.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2B1549-3FFD-4003-9426-549ACBF04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B3EB75-9B98-4C11-960C-F021597ED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31CA-47A9-4338-8745-582B98AC57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7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>
            <a:extLst>
              <a:ext uri="{FF2B5EF4-FFF2-40B4-BE49-F238E27FC236}">
                <a16:creationId xmlns:a16="http://schemas.microsoft.com/office/drawing/2014/main" id="{D504E574-F2D7-400D-8E5C-683116DDCFA0}"/>
              </a:ext>
            </a:extLst>
          </p:cNvPr>
          <p:cNvSpPr/>
          <p:nvPr/>
        </p:nvSpPr>
        <p:spPr>
          <a:xfrm>
            <a:off x="0" y="5078361"/>
            <a:ext cx="12192000" cy="108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29F8EA9-BECC-4FC8-BB95-41B6C2EF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05" y="1489112"/>
            <a:ext cx="3089590" cy="281939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556A9D08-9C4F-4550-882B-05D09FCA6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07" y="2315627"/>
            <a:ext cx="4267200" cy="1166367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E65180C-1023-4B07-A801-F3133AC77F56}"/>
              </a:ext>
            </a:extLst>
          </p:cNvPr>
          <p:cNvSpPr txBox="1"/>
          <p:nvPr/>
        </p:nvSpPr>
        <p:spPr>
          <a:xfrm>
            <a:off x="7008277" y="5078360"/>
            <a:ext cx="4410075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>
                <a:solidFill>
                  <a:srgbClr val="461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Készítette: Szegedi István Zsolt</a:t>
            </a:r>
          </a:p>
          <a:p>
            <a:pPr algn="ctr">
              <a:lnSpc>
                <a:spcPct val="150000"/>
              </a:lnSpc>
            </a:pPr>
            <a:r>
              <a:rPr lang="hu-HU" sz="2000" b="1" dirty="0">
                <a:solidFill>
                  <a:srgbClr val="461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2021. 03. 14.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3F7225B-3A02-490B-98E7-5764CC112845}"/>
              </a:ext>
            </a:extLst>
          </p:cNvPr>
          <p:cNvSpPr txBox="1"/>
          <p:nvPr/>
        </p:nvSpPr>
        <p:spPr>
          <a:xfrm>
            <a:off x="773648" y="5087119"/>
            <a:ext cx="3504822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>
                <a:solidFill>
                  <a:srgbClr val="461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Kurzus: IKT az oktatásban</a:t>
            </a:r>
          </a:p>
          <a:p>
            <a:pPr algn="ctr">
              <a:lnSpc>
                <a:spcPct val="150000"/>
              </a:lnSpc>
            </a:pPr>
            <a:r>
              <a:rPr lang="hu-HU" sz="2000" b="1" dirty="0">
                <a:solidFill>
                  <a:srgbClr val="461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Oktató: Labancz Imre</a:t>
            </a:r>
          </a:p>
        </p:txBody>
      </p:sp>
    </p:spTree>
    <p:extLst>
      <p:ext uri="{BB962C8B-B14F-4D97-AF65-F5344CB8AC3E}">
        <p14:creationId xmlns:p14="http://schemas.microsoft.com/office/powerpoint/2010/main" val="21093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3B87C62-ADC3-49FD-91BD-A17CA43186F1}"/>
              </a:ext>
            </a:extLst>
          </p:cNvPr>
          <p:cNvSpPr/>
          <p:nvPr/>
        </p:nvSpPr>
        <p:spPr>
          <a:xfrm>
            <a:off x="0" y="1132938"/>
            <a:ext cx="4872176" cy="57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DF6A291-D902-457C-B571-72A1D19B11AE}"/>
              </a:ext>
            </a:extLst>
          </p:cNvPr>
          <p:cNvSpPr/>
          <p:nvPr/>
        </p:nvSpPr>
        <p:spPr>
          <a:xfrm>
            <a:off x="0" y="0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B8A2254-D2EA-40EC-81C0-410B5294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BBAB8B3-7CAE-4DD5-AEAC-3F7E8A421392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Nyílt végű kérdés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0730F3A4-43EC-410B-B69F-B9002EBE9482}"/>
              </a:ext>
            </a:extLst>
          </p:cNvPr>
          <p:cNvSpPr txBox="1"/>
          <p:nvPr/>
        </p:nvSpPr>
        <p:spPr>
          <a:xfrm>
            <a:off x="407839" y="1456829"/>
            <a:ext cx="45074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Mikor?</a:t>
            </a:r>
          </a:p>
          <a:p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 fejleszteni kívánjuk a tanulók fogalmazását és gondolkodásra késztetni őket egy adott kérdésben. (pl. definíció- vagy szövegalkotás,)</a:t>
            </a:r>
          </a:p>
          <a:p>
            <a:endParaRPr lang="hu-H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Lépések: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kérdés megadása.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időkeret beállítása.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Lehetőségek: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matematikai egyenlet,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kép vagy ábra,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hang- és videófájl* beszúrása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  <a:t>* fizetett verzió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37CF627-9008-4134-904C-D9C1945F2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76" y="1761298"/>
            <a:ext cx="7148709" cy="4066408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7D892D87-A2AD-4DB0-A35B-977106E5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6E1A12B2-0B84-4A0C-8AB5-8D51FF9F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"/>
          <a:stretch/>
        </p:blipFill>
        <p:spPr>
          <a:xfrm>
            <a:off x="-1" y="1132937"/>
            <a:ext cx="12192000" cy="572506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kvíz elindítása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55FF54-3BB5-49A7-BB7C-41381D3901D7}"/>
              </a:ext>
            </a:extLst>
          </p:cNvPr>
          <p:cNvSpPr txBox="1"/>
          <p:nvPr/>
        </p:nvSpPr>
        <p:spPr>
          <a:xfrm>
            <a:off x="7944678" y="2801182"/>
            <a:ext cx="3409122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 kvíz összeállítását követően két lehetőségünk van: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a) élő kvíz indítása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b) beállítás házi feladatként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8FF1C2-92C7-4476-91BA-DCE8AE933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3634911" y="3648635"/>
            <a:ext cx="196908" cy="270715"/>
          </a:xfrm>
          <a:prstGeom prst="rect">
            <a:avLst/>
          </a:prstGeom>
        </p:spPr>
      </p:pic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A485B6E0-A244-4244-9A80-0F2CA9855698}"/>
              </a:ext>
            </a:extLst>
          </p:cNvPr>
          <p:cNvSpPr/>
          <p:nvPr/>
        </p:nvSpPr>
        <p:spPr>
          <a:xfrm>
            <a:off x="-4" y="1122311"/>
            <a:ext cx="12192003" cy="5725063"/>
          </a:xfrm>
          <a:custGeom>
            <a:avLst/>
            <a:gdLst>
              <a:gd name="connsiteX0" fmla="*/ 0 w 12192003"/>
              <a:gd name="connsiteY0" fmla="*/ 0 h 5725063"/>
              <a:gd name="connsiteX1" fmla="*/ 12192003 w 12192003"/>
              <a:gd name="connsiteY1" fmla="*/ 0 h 5725063"/>
              <a:gd name="connsiteX2" fmla="*/ 12192003 w 12192003"/>
              <a:gd name="connsiteY2" fmla="*/ 5725063 h 5725063"/>
              <a:gd name="connsiteX3" fmla="*/ 0 w 12192003"/>
              <a:gd name="connsiteY3" fmla="*/ 5725063 h 5725063"/>
              <a:gd name="connsiteX4" fmla="*/ 0 w 12192003"/>
              <a:gd name="connsiteY4" fmla="*/ 0 h 5725063"/>
              <a:gd name="connsiteX5" fmla="*/ 3361328 w 12192003"/>
              <a:gd name="connsiteY5" fmla="*/ 1773145 h 5725063"/>
              <a:gd name="connsiteX6" fmla="*/ 3190676 w 12192003"/>
              <a:gd name="connsiteY6" fmla="*/ 1943797 h 5725063"/>
              <a:gd name="connsiteX7" fmla="*/ 3190676 w 12192003"/>
              <a:gd name="connsiteY7" fmla="*/ 2626387 h 5725063"/>
              <a:gd name="connsiteX8" fmla="*/ 3361328 w 12192003"/>
              <a:gd name="connsiteY8" fmla="*/ 2797039 h 5725063"/>
              <a:gd name="connsiteX9" fmla="*/ 5208747 w 12192003"/>
              <a:gd name="connsiteY9" fmla="*/ 2797039 h 5725063"/>
              <a:gd name="connsiteX10" fmla="*/ 5379399 w 12192003"/>
              <a:gd name="connsiteY10" fmla="*/ 2626387 h 5725063"/>
              <a:gd name="connsiteX11" fmla="*/ 5379399 w 12192003"/>
              <a:gd name="connsiteY11" fmla="*/ 1943797 h 5725063"/>
              <a:gd name="connsiteX12" fmla="*/ 5208747 w 12192003"/>
              <a:gd name="connsiteY12" fmla="*/ 1773145 h 5725063"/>
              <a:gd name="connsiteX13" fmla="*/ 3361328 w 12192003"/>
              <a:gd name="connsiteY13" fmla="*/ 1773145 h 5725063"/>
              <a:gd name="connsiteX14" fmla="*/ 8058855 w 12192003"/>
              <a:gd name="connsiteY14" fmla="*/ 2278585 h 5725063"/>
              <a:gd name="connsiteX15" fmla="*/ 8009520 w 12192003"/>
              <a:gd name="connsiteY15" fmla="*/ 2327920 h 5725063"/>
              <a:gd name="connsiteX16" fmla="*/ 8009520 w 12192003"/>
              <a:gd name="connsiteY16" fmla="*/ 2525256 h 5725063"/>
              <a:gd name="connsiteX17" fmla="*/ 8058855 w 12192003"/>
              <a:gd name="connsiteY17" fmla="*/ 2574591 h 5725063"/>
              <a:gd name="connsiteX18" fmla="*/ 9867587 w 12192003"/>
              <a:gd name="connsiteY18" fmla="*/ 2574591 h 5725063"/>
              <a:gd name="connsiteX19" fmla="*/ 9916922 w 12192003"/>
              <a:gd name="connsiteY19" fmla="*/ 2525256 h 5725063"/>
              <a:gd name="connsiteX20" fmla="*/ 9916922 w 12192003"/>
              <a:gd name="connsiteY20" fmla="*/ 2327920 h 5725063"/>
              <a:gd name="connsiteX21" fmla="*/ 9867587 w 12192003"/>
              <a:gd name="connsiteY21" fmla="*/ 2278585 h 5725063"/>
              <a:gd name="connsiteX22" fmla="*/ 8058855 w 12192003"/>
              <a:gd name="connsiteY22" fmla="*/ 2278585 h 572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3" h="5725063">
                <a:moveTo>
                  <a:pt x="0" y="0"/>
                </a:moveTo>
                <a:lnTo>
                  <a:pt x="12192003" y="0"/>
                </a:lnTo>
                <a:lnTo>
                  <a:pt x="12192003" y="5725063"/>
                </a:lnTo>
                <a:lnTo>
                  <a:pt x="0" y="5725063"/>
                </a:lnTo>
                <a:lnTo>
                  <a:pt x="0" y="0"/>
                </a:lnTo>
                <a:close/>
                <a:moveTo>
                  <a:pt x="3361328" y="1773145"/>
                </a:moveTo>
                <a:cubicBezTo>
                  <a:pt x="3267080" y="1773145"/>
                  <a:pt x="3190676" y="1849549"/>
                  <a:pt x="3190676" y="1943797"/>
                </a:cubicBezTo>
                <a:lnTo>
                  <a:pt x="3190676" y="2626387"/>
                </a:lnTo>
                <a:cubicBezTo>
                  <a:pt x="3190676" y="2720635"/>
                  <a:pt x="3267080" y="2797039"/>
                  <a:pt x="3361328" y="2797039"/>
                </a:cubicBezTo>
                <a:lnTo>
                  <a:pt x="5208747" y="2797039"/>
                </a:lnTo>
                <a:cubicBezTo>
                  <a:pt x="5302995" y="2797039"/>
                  <a:pt x="5379399" y="2720635"/>
                  <a:pt x="5379399" y="2626387"/>
                </a:cubicBezTo>
                <a:lnTo>
                  <a:pt x="5379399" y="1943797"/>
                </a:lnTo>
                <a:cubicBezTo>
                  <a:pt x="5379399" y="1849549"/>
                  <a:pt x="5302995" y="1773145"/>
                  <a:pt x="5208747" y="1773145"/>
                </a:cubicBezTo>
                <a:lnTo>
                  <a:pt x="3361328" y="1773145"/>
                </a:lnTo>
                <a:close/>
                <a:moveTo>
                  <a:pt x="8058855" y="2278585"/>
                </a:moveTo>
                <a:cubicBezTo>
                  <a:pt x="8031608" y="2278585"/>
                  <a:pt x="8009520" y="2300673"/>
                  <a:pt x="8009520" y="2327920"/>
                </a:cubicBezTo>
                <a:lnTo>
                  <a:pt x="8009520" y="2525256"/>
                </a:lnTo>
                <a:cubicBezTo>
                  <a:pt x="8009520" y="2552503"/>
                  <a:pt x="8031608" y="2574591"/>
                  <a:pt x="8058855" y="2574591"/>
                </a:cubicBezTo>
                <a:lnTo>
                  <a:pt x="9867587" y="2574591"/>
                </a:lnTo>
                <a:cubicBezTo>
                  <a:pt x="9894834" y="2574591"/>
                  <a:pt x="9916922" y="2552503"/>
                  <a:pt x="9916922" y="2525256"/>
                </a:cubicBezTo>
                <a:lnTo>
                  <a:pt x="9916922" y="2327920"/>
                </a:lnTo>
                <a:cubicBezTo>
                  <a:pt x="9916922" y="2300673"/>
                  <a:pt x="9894834" y="2278585"/>
                  <a:pt x="9867587" y="2278585"/>
                </a:cubicBezTo>
                <a:lnTo>
                  <a:pt x="8058855" y="2278585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9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FB59C0D-1990-44E1-BFBF-75B26F35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246970"/>
            <a:ext cx="4952183" cy="54095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Élő kvíz beállítása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ED700D7-BBB7-4F59-90DB-108F96DD00E3}"/>
              </a:ext>
            </a:extLst>
          </p:cNvPr>
          <p:cNvSpPr txBox="1"/>
          <p:nvPr/>
        </p:nvSpPr>
        <p:spPr>
          <a:xfrm>
            <a:off x="610416" y="1689602"/>
            <a:ext cx="6429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osztály hozzárendelése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(opcionális)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kitöltési lehetőségek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(korlátlan vagy meghatározott)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generált nevek használata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helyes válasz(ok) mutatása minden kérdés után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kérdések és válaszok megtekintése a kvíz végén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pPr marL="285750" indent="-285750">
              <a:buFontTx/>
              <a:buChar char="-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26993C5-F4F4-4AFB-80F1-87C1DF49C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06" y="1132938"/>
            <a:ext cx="4062294" cy="572506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Élő kvíz beállítása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ED700D7-BBB7-4F59-90DB-108F96DD00E3}"/>
              </a:ext>
            </a:extLst>
          </p:cNvPr>
          <p:cNvSpPr txBox="1"/>
          <p:nvPr/>
        </p:nvSpPr>
        <p:spPr>
          <a:xfrm>
            <a:off x="533400" y="1343987"/>
            <a:ext cx="6429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A résztvevők a helyes válaszolásért és a gyorsaságért bónuszpontokban részesülnek, amit a kvíz során „beválthatnak” különféle előnyökért.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Hátralévő idő mutatása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(alapértelmezett/ki)</a:t>
            </a:r>
          </a:p>
          <a:p>
            <a:endParaRPr lang="hu-H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Rangsor mutatása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Kérdések kevert sorrendben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Válaszok keverése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Visszatérő kérdések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Mémek mutatása a kvíz során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(be/ki)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(+mémszett kiválasztása)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Tovább (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=v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églegesítés)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1819920-3677-42F0-AA75-4BC8FB40B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9556045" y="6520192"/>
            <a:ext cx="196908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Élő kvíz beállítása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641DD1B-D1D1-4E0B-9F3F-18A8ED72D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0" y="1132937"/>
            <a:ext cx="12192000" cy="572506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0840E1C-FEA7-4D2A-BC12-A8796F69205C}"/>
              </a:ext>
            </a:extLst>
          </p:cNvPr>
          <p:cNvSpPr txBox="1"/>
          <p:nvPr/>
        </p:nvSpPr>
        <p:spPr>
          <a:xfrm>
            <a:off x="1445278" y="4894066"/>
            <a:ext cx="930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diákok generált kód vagy link segítségével is kapcsolódhatnak. Élő kvíz esetén a diákok csatlakozása után a tanár indítja a kvízt. </a:t>
            </a:r>
            <a:endParaRPr lang="hu-H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DE8F25F-5B15-4355-8133-ABCCA1B93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6226146" y="3724753"/>
            <a:ext cx="196908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6079115B-472B-40DF-A239-991573127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19" b="3316"/>
          <a:stretch/>
        </p:blipFill>
        <p:spPr>
          <a:xfrm>
            <a:off x="-1" y="1132938"/>
            <a:ext cx="12191999" cy="572506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75B890-9C4F-43F5-85F3-682488876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/>
          <a:stretch/>
        </p:blipFill>
        <p:spPr>
          <a:xfrm>
            <a:off x="8021309" y="1782517"/>
            <a:ext cx="3786335" cy="336709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8CE84EE-4892-4282-86F3-DD61C75D7F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6127692" y="3158285"/>
            <a:ext cx="196908" cy="27071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Ütemezett kvíz beállítása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9BF8653-F672-4624-A4B4-4CF205FE31AF}"/>
              </a:ext>
            </a:extLst>
          </p:cNvPr>
          <p:cNvSpPr txBox="1"/>
          <p:nvPr/>
        </p:nvSpPr>
        <p:spPr>
          <a:xfrm>
            <a:off x="8021309" y="5244147"/>
            <a:ext cx="3513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Ezzel az opcióval megkerülhető az élő kvíz, így egyéni ütemezés szerint oldhatják meg a tanulók a megadott határidőig.</a:t>
            </a:r>
          </a:p>
          <a:p>
            <a:pPr marL="285750" indent="-285750">
              <a:buFontTx/>
              <a:buChar char="-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CC9726FB-00F9-414C-BE33-9ADFF45BE55B}"/>
              </a:ext>
            </a:extLst>
          </p:cNvPr>
          <p:cNvSpPr/>
          <p:nvPr/>
        </p:nvSpPr>
        <p:spPr>
          <a:xfrm>
            <a:off x="-6" y="1132938"/>
            <a:ext cx="12192004" cy="5725062"/>
          </a:xfrm>
          <a:custGeom>
            <a:avLst/>
            <a:gdLst>
              <a:gd name="connsiteX0" fmla="*/ 0 w 12192004"/>
              <a:gd name="connsiteY0" fmla="*/ 0 h 5725062"/>
              <a:gd name="connsiteX1" fmla="*/ 12192004 w 12192004"/>
              <a:gd name="connsiteY1" fmla="*/ 0 h 5725062"/>
              <a:gd name="connsiteX2" fmla="*/ 12192004 w 12192004"/>
              <a:gd name="connsiteY2" fmla="*/ 5725062 h 5725062"/>
              <a:gd name="connsiteX3" fmla="*/ 0 w 12192004"/>
              <a:gd name="connsiteY3" fmla="*/ 5725062 h 5725062"/>
              <a:gd name="connsiteX4" fmla="*/ 0 w 12192004"/>
              <a:gd name="connsiteY4" fmla="*/ 0 h 5725062"/>
              <a:gd name="connsiteX5" fmla="*/ 73575 w 12192004"/>
              <a:gd name="connsiteY5" fmla="*/ 1841579 h 5725062"/>
              <a:gd name="connsiteX6" fmla="*/ 20386 w 12192004"/>
              <a:gd name="connsiteY6" fmla="*/ 1894768 h 5725062"/>
              <a:gd name="connsiteX7" fmla="*/ 20386 w 12192004"/>
              <a:gd name="connsiteY7" fmla="*/ 2107516 h 5725062"/>
              <a:gd name="connsiteX8" fmla="*/ 73575 w 12192004"/>
              <a:gd name="connsiteY8" fmla="*/ 2160705 h 5725062"/>
              <a:gd name="connsiteX9" fmla="*/ 517584 w 12192004"/>
              <a:gd name="connsiteY9" fmla="*/ 2160705 h 5725062"/>
              <a:gd name="connsiteX10" fmla="*/ 570773 w 12192004"/>
              <a:gd name="connsiteY10" fmla="*/ 2107516 h 5725062"/>
              <a:gd name="connsiteX11" fmla="*/ 570773 w 12192004"/>
              <a:gd name="connsiteY11" fmla="*/ 1894768 h 5725062"/>
              <a:gd name="connsiteX12" fmla="*/ 517584 w 12192004"/>
              <a:gd name="connsiteY12" fmla="*/ 1841579 h 5725062"/>
              <a:gd name="connsiteX13" fmla="*/ 73575 w 12192004"/>
              <a:gd name="connsiteY13" fmla="*/ 1841579 h 57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4" h="5725062">
                <a:moveTo>
                  <a:pt x="0" y="0"/>
                </a:moveTo>
                <a:lnTo>
                  <a:pt x="12192004" y="0"/>
                </a:lnTo>
                <a:lnTo>
                  <a:pt x="12192004" y="5725062"/>
                </a:lnTo>
                <a:lnTo>
                  <a:pt x="0" y="5725062"/>
                </a:lnTo>
                <a:lnTo>
                  <a:pt x="0" y="0"/>
                </a:lnTo>
                <a:close/>
                <a:moveTo>
                  <a:pt x="73575" y="1841579"/>
                </a:moveTo>
                <a:cubicBezTo>
                  <a:pt x="44200" y="1841579"/>
                  <a:pt x="20386" y="1865393"/>
                  <a:pt x="20386" y="1894768"/>
                </a:cubicBezTo>
                <a:lnTo>
                  <a:pt x="20386" y="2107516"/>
                </a:lnTo>
                <a:cubicBezTo>
                  <a:pt x="20386" y="2136891"/>
                  <a:pt x="44200" y="2160705"/>
                  <a:pt x="73575" y="2160705"/>
                </a:cubicBezTo>
                <a:lnTo>
                  <a:pt x="517584" y="2160705"/>
                </a:lnTo>
                <a:cubicBezTo>
                  <a:pt x="546959" y="2160705"/>
                  <a:pt x="570773" y="2136891"/>
                  <a:pt x="570773" y="2107516"/>
                </a:cubicBezTo>
                <a:lnTo>
                  <a:pt x="570773" y="1894768"/>
                </a:lnTo>
                <a:cubicBezTo>
                  <a:pt x="570773" y="1865393"/>
                  <a:pt x="546959" y="1841579"/>
                  <a:pt x="517584" y="1841579"/>
                </a:cubicBezTo>
                <a:lnTo>
                  <a:pt x="73575" y="1841579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47E19FA-E82E-4053-BA5B-628D9A02DCAC}"/>
              </a:ext>
            </a:extLst>
          </p:cNvPr>
          <p:cNvSpPr txBox="1"/>
          <p:nvPr/>
        </p:nvSpPr>
        <p:spPr>
          <a:xfrm>
            <a:off x="533400" y="2943289"/>
            <a:ext cx="202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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Eredmények</a:t>
            </a:r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287DA7D5-C3CD-404C-B072-1A2FD9A5C0BF}"/>
              </a:ext>
            </a:extLst>
          </p:cNvPr>
          <p:cNvSpPr/>
          <p:nvPr/>
        </p:nvSpPr>
        <p:spPr>
          <a:xfrm>
            <a:off x="-9" y="1132937"/>
            <a:ext cx="12192004" cy="5725062"/>
          </a:xfrm>
          <a:custGeom>
            <a:avLst/>
            <a:gdLst>
              <a:gd name="connsiteX0" fmla="*/ 0 w 12192004"/>
              <a:gd name="connsiteY0" fmla="*/ 0 h 5725062"/>
              <a:gd name="connsiteX1" fmla="*/ 12192004 w 12192004"/>
              <a:gd name="connsiteY1" fmla="*/ 0 h 5725062"/>
              <a:gd name="connsiteX2" fmla="*/ 12192004 w 12192004"/>
              <a:gd name="connsiteY2" fmla="*/ 5725062 h 5725062"/>
              <a:gd name="connsiteX3" fmla="*/ 0 w 12192004"/>
              <a:gd name="connsiteY3" fmla="*/ 5725062 h 5725062"/>
              <a:gd name="connsiteX4" fmla="*/ 0 w 12192004"/>
              <a:gd name="connsiteY4" fmla="*/ 0 h 5725062"/>
              <a:gd name="connsiteX5" fmla="*/ 8480911 w 12192004"/>
              <a:gd name="connsiteY5" fmla="*/ 433215 h 5725062"/>
              <a:gd name="connsiteX6" fmla="*/ 7782127 w 12192004"/>
              <a:gd name="connsiteY6" fmla="*/ 1131999 h 5725062"/>
              <a:gd name="connsiteX7" fmla="*/ 7782127 w 12192004"/>
              <a:gd name="connsiteY7" fmla="*/ 4889753 h 5725062"/>
              <a:gd name="connsiteX8" fmla="*/ 8480911 w 12192004"/>
              <a:gd name="connsiteY8" fmla="*/ 5588537 h 5725062"/>
              <a:gd name="connsiteX9" fmla="*/ 11275964 w 12192004"/>
              <a:gd name="connsiteY9" fmla="*/ 5588537 h 5725062"/>
              <a:gd name="connsiteX10" fmla="*/ 11974748 w 12192004"/>
              <a:gd name="connsiteY10" fmla="*/ 4889753 h 5725062"/>
              <a:gd name="connsiteX11" fmla="*/ 11974748 w 12192004"/>
              <a:gd name="connsiteY11" fmla="*/ 1131999 h 5725062"/>
              <a:gd name="connsiteX12" fmla="*/ 11275964 w 12192004"/>
              <a:gd name="connsiteY12" fmla="*/ 433215 h 5725062"/>
              <a:gd name="connsiteX13" fmla="*/ 8480911 w 12192004"/>
              <a:gd name="connsiteY13" fmla="*/ 433215 h 5725062"/>
              <a:gd name="connsiteX14" fmla="*/ 5433286 w 12192004"/>
              <a:gd name="connsiteY14" fmla="*/ 1739323 h 5725062"/>
              <a:gd name="connsiteX15" fmla="*/ 5340494 w 12192004"/>
              <a:gd name="connsiteY15" fmla="*/ 1832115 h 5725062"/>
              <a:gd name="connsiteX16" fmla="*/ 5340494 w 12192004"/>
              <a:gd name="connsiteY16" fmla="*/ 2203270 h 5725062"/>
              <a:gd name="connsiteX17" fmla="*/ 5433286 w 12192004"/>
              <a:gd name="connsiteY17" fmla="*/ 2296062 h 5725062"/>
              <a:gd name="connsiteX18" fmla="*/ 7446153 w 12192004"/>
              <a:gd name="connsiteY18" fmla="*/ 2296062 h 5725062"/>
              <a:gd name="connsiteX19" fmla="*/ 7538945 w 12192004"/>
              <a:gd name="connsiteY19" fmla="*/ 2203270 h 5725062"/>
              <a:gd name="connsiteX20" fmla="*/ 7538945 w 12192004"/>
              <a:gd name="connsiteY20" fmla="*/ 1832115 h 5725062"/>
              <a:gd name="connsiteX21" fmla="*/ 7446153 w 12192004"/>
              <a:gd name="connsiteY21" fmla="*/ 1739323 h 5725062"/>
              <a:gd name="connsiteX22" fmla="*/ 5433286 w 12192004"/>
              <a:gd name="connsiteY22" fmla="*/ 1739323 h 57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4" h="5725062">
                <a:moveTo>
                  <a:pt x="0" y="0"/>
                </a:moveTo>
                <a:lnTo>
                  <a:pt x="12192004" y="0"/>
                </a:lnTo>
                <a:lnTo>
                  <a:pt x="12192004" y="5725062"/>
                </a:lnTo>
                <a:lnTo>
                  <a:pt x="0" y="5725062"/>
                </a:lnTo>
                <a:lnTo>
                  <a:pt x="0" y="0"/>
                </a:lnTo>
                <a:close/>
                <a:moveTo>
                  <a:pt x="8480911" y="433215"/>
                </a:moveTo>
                <a:cubicBezTo>
                  <a:pt x="8094983" y="433215"/>
                  <a:pt x="7782127" y="746071"/>
                  <a:pt x="7782127" y="1131999"/>
                </a:cubicBezTo>
                <a:lnTo>
                  <a:pt x="7782127" y="4889753"/>
                </a:lnTo>
                <a:cubicBezTo>
                  <a:pt x="7782127" y="5275681"/>
                  <a:pt x="8094983" y="5588537"/>
                  <a:pt x="8480911" y="5588537"/>
                </a:cubicBezTo>
                <a:lnTo>
                  <a:pt x="11275964" y="5588537"/>
                </a:lnTo>
                <a:cubicBezTo>
                  <a:pt x="11661892" y="5588537"/>
                  <a:pt x="11974748" y="5275681"/>
                  <a:pt x="11974748" y="4889753"/>
                </a:cubicBezTo>
                <a:lnTo>
                  <a:pt x="11974748" y="1131999"/>
                </a:lnTo>
                <a:cubicBezTo>
                  <a:pt x="11974748" y="746071"/>
                  <a:pt x="11661892" y="433215"/>
                  <a:pt x="11275964" y="433215"/>
                </a:cubicBezTo>
                <a:lnTo>
                  <a:pt x="8480911" y="433215"/>
                </a:lnTo>
                <a:close/>
                <a:moveTo>
                  <a:pt x="5433286" y="1739323"/>
                </a:moveTo>
                <a:cubicBezTo>
                  <a:pt x="5382038" y="1739323"/>
                  <a:pt x="5340494" y="1780867"/>
                  <a:pt x="5340494" y="1832115"/>
                </a:cubicBezTo>
                <a:lnTo>
                  <a:pt x="5340494" y="2203270"/>
                </a:lnTo>
                <a:cubicBezTo>
                  <a:pt x="5340494" y="2254518"/>
                  <a:pt x="5382038" y="2296062"/>
                  <a:pt x="5433286" y="2296062"/>
                </a:cubicBezTo>
                <a:lnTo>
                  <a:pt x="7446153" y="2296062"/>
                </a:lnTo>
                <a:cubicBezTo>
                  <a:pt x="7497401" y="2296062"/>
                  <a:pt x="7538945" y="2254518"/>
                  <a:pt x="7538945" y="2203270"/>
                </a:cubicBezTo>
                <a:lnTo>
                  <a:pt x="7538945" y="1832115"/>
                </a:lnTo>
                <a:cubicBezTo>
                  <a:pt x="7538945" y="1780867"/>
                  <a:pt x="7497401" y="1739323"/>
                  <a:pt x="7446153" y="1739323"/>
                </a:cubicBezTo>
                <a:lnTo>
                  <a:pt x="5433286" y="1739323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0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0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Eredmények megtekintése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31EEB92-DDA5-4864-8D6A-F2BDFC6E7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"/>
          <a:stretch/>
        </p:blipFill>
        <p:spPr>
          <a:xfrm>
            <a:off x="0" y="1132937"/>
            <a:ext cx="12192000" cy="572506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7049170-D578-4E3E-9781-EB3FF29AF46D}"/>
              </a:ext>
            </a:extLst>
          </p:cNvPr>
          <p:cNvSpPr txBox="1"/>
          <p:nvPr/>
        </p:nvSpPr>
        <p:spPr>
          <a:xfrm>
            <a:off x="3190110" y="3022425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A résztvevők összesített eredményei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BF10030-E4BD-49ED-89FC-5A946A1CC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3635346" y="2794974"/>
            <a:ext cx="196908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9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Eredmények megtekintése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D92CB6E-F2A0-4B3E-BDCF-4AAC13A92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/>
        </p:blipFill>
        <p:spPr>
          <a:xfrm>
            <a:off x="0" y="1132936"/>
            <a:ext cx="12192000" cy="572506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CA7C42EE-73E4-49B7-9762-ABE1D6F88AED}"/>
              </a:ext>
            </a:extLst>
          </p:cNvPr>
          <p:cNvSpPr txBox="1"/>
          <p:nvPr/>
        </p:nvSpPr>
        <p:spPr>
          <a:xfrm>
            <a:off x="3195788" y="3059668"/>
            <a:ext cx="6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A kérdések eredményei, a válaszok megoszlása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CD52586-5A00-411A-94DC-C9DD5D402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4388381" y="2867296"/>
            <a:ext cx="196908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7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Eredmények megtekintése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1077F45-15BB-4F58-9851-FAD3B910B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1"/>
          <a:stretch/>
        </p:blipFill>
        <p:spPr>
          <a:xfrm>
            <a:off x="0" y="1132937"/>
            <a:ext cx="12192000" cy="572506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32AF812-79E4-44A0-BCB8-C173983CCCA3}"/>
              </a:ext>
            </a:extLst>
          </p:cNvPr>
          <p:cNvSpPr txBox="1"/>
          <p:nvPr/>
        </p:nvSpPr>
        <p:spPr>
          <a:xfrm>
            <a:off x="3169207" y="3016332"/>
            <a:ext cx="6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Kérdésekre lebontott táblázat a tanulói eredményekről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3DA5078-32C6-4E0E-93E2-8F67D7FFF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/>
          <a:stretch/>
        </p:blipFill>
        <p:spPr>
          <a:xfrm>
            <a:off x="5159346" y="2810513"/>
            <a:ext cx="196908" cy="270715"/>
          </a:xfrm>
          <a:prstGeom prst="rect">
            <a:avLst/>
          </a:prstGeom>
        </p:spPr>
      </p:pic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8BCE1FD8-CB0F-484D-BA8C-941D3CA1B9A6}"/>
              </a:ext>
            </a:extLst>
          </p:cNvPr>
          <p:cNvSpPr/>
          <p:nvPr/>
        </p:nvSpPr>
        <p:spPr>
          <a:xfrm>
            <a:off x="-1" y="1132936"/>
            <a:ext cx="12191999" cy="5725063"/>
          </a:xfrm>
          <a:custGeom>
            <a:avLst/>
            <a:gdLst>
              <a:gd name="connsiteX0" fmla="*/ 0 w 12191999"/>
              <a:gd name="connsiteY0" fmla="*/ 0 h 5725063"/>
              <a:gd name="connsiteX1" fmla="*/ 12191999 w 12191999"/>
              <a:gd name="connsiteY1" fmla="*/ 0 h 5725063"/>
              <a:gd name="connsiteX2" fmla="*/ 12191999 w 12191999"/>
              <a:gd name="connsiteY2" fmla="*/ 5725063 h 5725063"/>
              <a:gd name="connsiteX3" fmla="*/ 0 w 12191999"/>
              <a:gd name="connsiteY3" fmla="*/ 5725063 h 5725063"/>
              <a:gd name="connsiteX4" fmla="*/ 0 w 12191999"/>
              <a:gd name="connsiteY4" fmla="*/ 0 h 5725063"/>
              <a:gd name="connsiteX5" fmla="*/ 69736 w 12191999"/>
              <a:gd name="connsiteY5" fmla="*/ 2645850 h 5725063"/>
              <a:gd name="connsiteX6" fmla="*/ 22640 w 12191999"/>
              <a:gd name="connsiteY6" fmla="*/ 2692946 h 5725063"/>
              <a:gd name="connsiteX7" fmla="*/ 22640 w 12191999"/>
              <a:gd name="connsiteY7" fmla="*/ 2881323 h 5725063"/>
              <a:gd name="connsiteX8" fmla="*/ 69736 w 12191999"/>
              <a:gd name="connsiteY8" fmla="*/ 2928419 h 5725063"/>
              <a:gd name="connsiteX9" fmla="*/ 508944 w 12191999"/>
              <a:gd name="connsiteY9" fmla="*/ 2928419 h 5725063"/>
              <a:gd name="connsiteX10" fmla="*/ 556040 w 12191999"/>
              <a:gd name="connsiteY10" fmla="*/ 2881323 h 5725063"/>
              <a:gd name="connsiteX11" fmla="*/ 556040 w 12191999"/>
              <a:gd name="connsiteY11" fmla="*/ 2692946 h 5725063"/>
              <a:gd name="connsiteX12" fmla="*/ 508944 w 12191999"/>
              <a:gd name="connsiteY12" fmla="*/ 2645850 h 5725063"/>
              <a:gd name="connsiteX13" fmla="*/ 69736 w 12191999"/>
              <a:gd name="connsiteY13" fmla="*/ 2645850 h 572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5725063">
                <a:moveTo>
                  <a:pt x="0" y="0"/>
                </a:moveTo>
                <a:lnTo>
                  <a:pt x="12191999" y="0"/>
                </a:lnTo>
                <a:lnTo>
                  <a:pt x="12191999" y="5725063"/>
                </a:lnTo>
                <a:lnTo>
                  <a:pt x="0" y="5725063"/>
                </a:lnTo>
                <a:lnTo>
                  <a:pt x="0" y="0"/>
                </a:lnTo>
                <a:close/>
                <a:moveTo>
                  <a:pt x="69736" y="2645850"/>
                </a:moveTo>
                <a:cubicBezTo>
                  <a:pt x="43726" y="2645850"/>
                  <a:pt x="22640" y="2666936"/>
                  <a:pt x="22640" y="2692946"/>
                </a:cubicBezTo>
                <a:lnTo>
                  <a:pt x="22640" y="2881323"/>
                </a:lnTo>
                <a:cubicBezTo>
                  <a:pt x="22640" y="2907333"/>
                  <a:pt x="43726" y="2928419"/>
                  <a:pt x="69736" y="2928419"/>
                </a:cubicBezTo>
                <a:lnTo>
                  <a:pt x="508944" y="2928419"/>
                </a:lnTo>
                <a:cubicBezTo>
                  <a:pt x="534954" y="2928419"/>
                  <a:pt x="556040" y="2907333"/>
                  <a:pt x="556040" y="2881323"/>
                </a:cubicBezTo>
                <a:lnTo>
                  <a:pt x="556040" y="2692946"/>
                </a:lnTo>
                <a:cubicBezTo>
                  <a:pt x="556040" y="2666936"/>
                  <a:pt x="534954" y="2645850"/>
                  <a:pt x="508944" y="2645850"/>
                </a:cubicBezTo>
                <a:lnTo>
                  <a:pt x="69736" y="264585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E285329-4105-4345-9EFA-CA8322006175}"/>
              </a:ext>
            </a:extLst>
          </p:cNvPr>
          <p:cNvSpPr txBox="1"/>
          <p:nvPr/>
        </p:nvSpPr>
        <p:spPr>
          <a:xfrm>
            <a:off x="398833" y="3738190"/>
            <a:ext cx="200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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saját mémek beállítása</a:t>
            </a:r>
          </a:p>
        </p:txBody>
      </p:sp>
    </p:spTree>
    <p:extLst>
      <p:ext uri="{BB962C8B-B14F-4D97-AF65-F5344CB8AC3E}">
        <p14:creationId xmlns:p14="http://schemas.microsoft.com/office/powerpoint/2010/main" val="38098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Alternatívák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AF0B496-9682-49C1-8795-246B6E98807D}"/>
              </a:ext>
            </a:extLst>
          </p:cNvPr>
          <p:cNvSpPr txBox="1"/>
          <p:nvPr/>
        </p:nvSpPr>
        <p:spPr>
          <a:xfrm>
            <a:off x="693335" y="1600635"/>
            <a:ext cx="10570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u="sng" dirty="0">
                <a:latin typeface="Segoe UI" panose="020B0502040204020203" pitchFamily="34" charset="0"/>
                <a:cs typeface="Segoe UI" panose="020B0502040204020203" pitchFamily="34" charset="0"/>
              </a:rPr>
              <a:t>hasonlóság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egyszerű kezelés, kvíz kód alapján, színes, izgalmas, rangsorol stb.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u="sng" dirty="0">
                <a:latin typeface="Segoe UI" panose="020B0502040204020203" pitchFamily="34" charset="0"/>
                <a:cs typeface="Segoe UI" panose="020B0502040204020203" pitchFamily="34" charset="0"/>
              </a:rPr>
              <a:t>különbség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a kérdés és a válaszok projektort/okostáblát igényelnek, ahol mindenki számára láthatók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Alsóbb évfolyamokon előnyösebb lehet, mivel több területet is fejleszt (pl. olvasás, vizualitás, reflex).</a:t>
            </a:r>
          </a:p>
          <a:p>
            <a:pPr>
              <a:lnSpc>
                <a:spcPct val="150000"/>
              </a:lnSpc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Wordwall</a:t>
            </a:r>
            <a:endParaRPr lang="hu-H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u="sng" dirty="0">
                <a:latin typeface="Segoe UI" panose="020B0502040204020203" pitchFamily="34" charset="0"/>
                <a:cs typeface="Segoe UI" panose="020B0502040204020203" pitchFamily="34" charset="0"/>
              </a:rPr>
              <a:t>hasonlóság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egyszerű kezelés, link alapú hozzáférés, jó design, interaktivitás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u="sng" dirty="0">
                <a:latin typeface="Segoe UI" panose="020B0502040204020203" pitchFamily="34" charset="0"/>
                <a:cs typeface="Segoe UI" panose="020B0502040204020203" pitchFamily="34" charset="0"/>
              </a:rPr>
              <a:t>különbség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sokszínűbb és változatosabb feladatok, sablon szerint készít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Felsőben és középiskolában jól alkalmazható a tanultak gyakorlására és elmélyítésére.</a:t>
            </a:r>
          </a:p>
          <a:p>
            <a:pPr>
              <a:lnSpc>
                <a:spcPct val="150000"/>
              </a:lnSpc>
            </a:pPr>
            <a:endParaRPr lang="hu-H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48272BC-27AC-4155-9E88-0B656EE93631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Tartalom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99B6A4B-47E3-4B19-927C-1FC58A7DC6C7}"/>
              </a:ext>
            </a:extLst>
          </p:cNvPr>
          <p:cNvSpPr txBox="1"/>
          <p:nvPr/>
        </p:nvSpPr>
        <p:spPr>
          <a:xfrm>
            <a:off x="533400" y="1487891"/>
            <a:ext cx="10601325" cy="434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1. Általános ismertető, előnyök </a:t>
            </a:r>
            <a:r>
              <a:rPr lang="hu-HU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vs</a:t>
            </a: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 hátrányok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2. Kvízmódok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3. Lehetséges feladattípusok</a:t>
            </a:r>
          </a:p>
          <a:p>
            <a:pPr lvl="1"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3.1 Egyszerű választás</a:t>
            </a:r>
          </a:p>
          <a:p>
            <a:pPr lvl="1"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3.2 Többszörös választás</a:t>
            </a:r>
          </a:p>
          <a:p>
            <a:pPr lvl="1"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3.3 Válaszadás</a:t>
            </a:r>
          </a:p>
          <a:p>
            <a:pPr lvl="1"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3.4 Szavazás</a:t>
            </a:r>
          </a:p>
          <a:p>
            <a:pPr lvl="1"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3.5 Nyílt végű kérdés</a:t>
            </a:r>
          </a:p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4. A kvíz beállítása</a:t>
            </a:r>
          </a:p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5. Eredmények megtekintése</a:t>
            </a:r>
          </a:p>
          <a:p>
            <a:pPr algn="just">
              <a:lnSpc>
                <a:spcPct val="150000"/>
              </a:lnSpc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6. Alternatívák</a:t>
            </a:r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F3855DDF-D434-4DF3-AE1E-09960FFB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0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3200400" y="309831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461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8849D-2B41-409D-841C-8FEA725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48272BC-27AC-4155-9E88-0B656EE93631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Általános ismertető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99B6A4B-47E3-4B19-927C-1FC58A7DC6C7}"/>
              </a:ext>
            </a:extLst>
          </p:cNvPr>
          <p:cNvSpPr txBox="1"/>
          <p:nvPr/>
        </p:nvSpPr>
        <p:spPr>
          <a:xfrm>
            <a:off x="533400" y="1566862"/>
            <a:ext cx="1060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hu-HU" sz="20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Quizizz</a:t>
            </a: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 egy olyan kvízkészítő platform, amelynek a segítségével játékos formában készíthetünk különböző típusú gyakorló és ellenőrző feladatokat. Használata a pedagógus és a tanulók részéről sem igényel különösebb informatikai tudást, éppen ezért jól alkalmazható már általános iskolások körében is, de a középiskolai oktatást szintén feldobhatjuk vele.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24966242-1F12-40D5-8B8B-103877C6E743}"/>
              </a:ext>
            </a:extLst>
          </p:cNvPr>
          <p:cNvSpPr/>
          <p:nvPr/>
        </p:nvSpPr>
        <p:spPr>
          <a:xfrm>
            <a:off x="876300" y="3126769"/>
            <a:ext cx="1409700" cy="466725"/>
          </a:xfrm>
          <a:prstGeom prst="roundRect">
            <a:avLst/>
          </a:prstGeom>
          <a:solidFill>
            <a:srgbClr val="14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Előnyök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097D3BF8-4DA2-4637-A599-0A7157518B84}"/>
              </a:ext>
            </a:extLst>
          </p:cNvPr>
          <p:cNvSpPr/>
          <p:nvPr/>
        </p:nvSpPr>
        <p:spPr>
          <a:xfrm>
            <a:off x="4162426" y="3126769"/>
            <a:ext cx="1514475" cy="466725"/>
          </a:xfrm>
          <a:prstGeom prst="roundRect">
            <a:avLst/>
          </a:prstGeom>
          <a:solidFill>
            <a:srgbClr val="F11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Hátrányok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BA3F407-5F9F-4D73-A5D8-1C1E8672B51A}"/>
              </a:ext>
            </a:extLst>
          </p:cNvPr>
          <p:cNvSpPr txBox="1"/>
          <p:nvPr/>
        </p:nvSpPr>
        <p:spPr>
          <a:xfrm>
            <a:off x="876300" y="3667126"/>
            <a:ext cx="4005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megjelenés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vizuális elemek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struktúra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könnyű kezelés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sokoldalúság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játékosság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azonnali visszajelzés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osztály készítése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i="1" dirty="0"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hu-HU" i="1" dirty="0" err="1">
                <a:latin typeface="Segoe UI" panose="020B0502040204020203" pitchFamily="34" charset="0"/>
                <a:cs typeface="Segoe UI" panose="020B0502040204020203" pitchFamily="34" charset="0"/>
              </a:rPr>
              <a:t>Classroom</a:t>
            </a:r>
            <a:r>
              <a:rPr lang="hu-HU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hozzárendelés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D0D0A36-5107-4349-9E78-C1AA28BB81FF}"/>
              </a:ext>
            </a:extLst>
          </p:cNvPr>
          <p:cNvSpPr txBox="1"/>
          <p:nvPr/>
        </p:nvSpPr>
        <p:spPr>
          <a:xfrm>
            <a:off x="4162425" y="3662362"/>
            <a:ext cx="6972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egoe UI" panose="020B0502040204020203" pitchFamily="34" charset="0"/>
              <a:buChar char="×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folyamatos internetkapcsolat szükséges</a:t>
            </a:r>
          </a:p>
          <a:p>
            <a:pPr marL="285750" indent="-285750">
              <a:buFont typeface="Segoe UI" panose="020B0502040204020203" pitchFamily="34" charset="0"/>
              <a:buChar char="×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egyes funkciók előfizetést igényelnek</a:t>
            </a:r>
          </a:p>
          <a:p>
            <a:pPr marL="285750" indent="-285750">
              <a:buFont typeface="Segoe UI" panose="020B0502040204020203" pitchFamily="34" charset="0"/>
              <a:buChar char="×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bizonyos feladattípusok hiánya</a:t>
            </a:r>
          </a:p>
          <a:p>
            <a:pPr marL="285750" indent="-285750">
              <a:buFont typeface="Segoe UI" panose="020B0502040204020203" pitchFamily="34" charset="0"/>
              <a:buChar char="×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számonkérésre kevésbé alkalmas</a:t>
            </a:r>
          </a:p>
          <a:p>
            <a:pPr marL="285750" indent="-285750">
              <a:buFont typeface="Segoe UI" panose="020B0502040204020203" pitchFamily="34" charset="0"/>
              <a:buChar char="×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esetleg az, hogy nincs magyar nyelv (kitöltésnél nem befolyásol)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ia számának helye 20">
            <a:extLst>
              <a:ext uri="{FF2B5EF4-FFF2-40B4-BE49-F238E27FC236}">
                <a16:creationId xmlns:a16="http://schemas.microsoft.com/office/drawing/2014/main" id="{9D161B7E-43A9-4D8E-9460-FA1B79A8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0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Kvízmódok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5993F6-F4A8-4DC7-AF82-03A6DD9A5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30" y="1631468"/>
            <a:ext cx="1757139" cy="191933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875014F-A305-413C-9C73-94F16F0FC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2" y="1745901"/>
            <a:ext cx="1757139" cy="175079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BB52A2E-5763-4429-B65F-45FC77A57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57" y="1661631"/>
            <a:ext cx="1853151" cy="191933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E8FEFED-CD58-421D-B1E0-DDE787CAA4AE}"/>
              </a:ext>
            </a:extLst>
          </p:cNvPr>
          <p:cNvSpPr txBox="1"/>
          <p:nvPr/>
        </p:nvSpPr>
        <p:spPr>
          <a:xfrm>
            <a:off x="332664" y="3480649"/>
            <a:ext cx="3911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csoportos</a:t>
            </a:r>
          </a:p>
          <a:p>
            <a:pPr algn="ctr"/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tanulók a kvíz kezdetén csoportokba rendeződnek. </a:t>
            </a:r>
          </a:p>
          <a:p>
            <a:pPr algn="ctr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kitöltést egyénileg végzik, de a pontjuk a csoport eredményébe számít bele.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D33E4C7-4A8A-4F04-BFA5-E375BA8D401D}"/>
              </a:ext>
            </a:extLst>
          </p:cNvPr>
          <p:cNvSpPr txBox="1"/>
          <p:nvPr/>
        </p:nvSpPr>
        <p:spPr>
          <a:xfrm>
            <a:off x="4527857" y="3496697"/>
            <a:ext cx="3136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klasszikus</a:t>
            </a:r>
          </a:p>
          <a:p>
            <a:pPr algn="ctr"/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tanulók önállóan töltik ki a kvízt és eredményük is egyéni lesz. Lehetséges a versengés, mert a kvíz során látható a rangsor, de ez opcionális.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9806FF3-3270-4238-98AF-70078261080F}"/>
              </a:ext>
            </a:extLst>
          </p:cNvPr>
          <p:cNvSpPr txBox="1"/>
          <p:nvPr/>
        </p:nvSpPr>
        <p:spPr>
          <a:xfrm>
            <a:off x="8190397" y="3480649"/>
            <a:ext cx="3330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teszt</a:t>
            </a:r>
          </a:p>
          <a:p>
            <a:pPr algn="ctr"/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Komolyabb felmérésekre alkalmas, de ez a tanulóktól is regisztrációt igényel.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4BEE681F-2589-4CA5-8586-6070DB66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9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9E495F-6362-4A10-BED1-99DF0087787E}"/>
              </a:ext>
            </a:extLst>
          </p:cNvPr>
          <p:cNvSpPr/>
          <p:nvPr/>
        </p:nvSpPr>
        <p:spPr>
          <a:xfrm>
            <a:off x="1" y="1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AA849-1B63-4B5A-A654-29574B8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AAF88ED-8674-41F0-ABF6-80E8D14C9DAC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Lehetséges feladattípusok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B358627-499B-4BFB-BE35-6A7A0534AF2E}"/>
              </a:ext>
            </a:extLst>
          </p:cNvPr>
          <p:cNvGrpSpPr/>
          <p:nvPr/>
        </p:nvGrpSpPr>
        <p:grpSpPr>
          <a:xfrm>
            <a:off x="832883" y="1723792"/>
            <a:ext cx="895475" cy="4167713"/>
            <a:chOff x="1205745" y="1164498"/>
            <a:chExt cx="895475" cy="4167713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FE4CF814-D789-44DA-B595-8A894F19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45" y="1164498"/>
              <a:ext cx="895475" cy="876422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25AD84C3-2BEC-4ED8-88EB-9F04EE8D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956" y="2118522"/>
              <a:ext cx="714475" cy="685896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FB47B002-C337-48AE-8A20-F98AD0930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956" y="2925262"/>
              <a:ext cx="743054" cy="724001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9C60EECA-5BA1-4273-8CB0-5B6401FD1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72" y="3734422"/>
              <a:ext cx="695422" cy="724001"/>
            </a:xfrm>
            <a:prstGeom prst="rect">
              <a:avLst/>
            </a:prstGeom>
          </p:spPr>
        </p:pic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4BD8A3B7-0D9A-4736-8C7C-DE2F3E67D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366" y="4541526"/>
              <a:ext cx="800212" cy="790685"/>
            </a:xfrm>
            <a:prstGeom prst="rect">
              <a:avLst/>
            </a:prstGeom>
          </p:spPr>
        </p:pic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D543F8D-E23E-430B-B794-210EB1857698}"/>
              </a:ext>
            </a:extLst>
          </p:cNvPr>
          <p:cNvSpPr txBox="1"/>
          <p:nvPr/>
        </p:nvSpPr>
        <p:spPr>
          <a:xfrm>
            <a:off x="1721716" y="1946518"/>
            <a:ext cx="272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Segoe UI" panose="020B0502040204020203" pitchFamily="34" charset="0"/>
                <a:cs typeface="Segoe UI" panose="020B0502040204020203" pitchFamily="34" charset="0"/>
              </a:rPr>
              <a:t>Egyszerű választás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4C85B31-4696-4C8D-976C-B4B4DB900A23}"/>
              </a:ext>
            </a:extLst>
          </p:cNvPr>
          <p:cNvSpPr txBox="1"/>
          <p:nvPr/>
        </p:nvSpPr>
        <p:spPr>
          <a:xfrm>
            <a:off x="1721716" y="2776994"/>
            <a:ext cx="304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Segoe UI" panose="020B0502040204020203" pitchFamily="34" charset="0"/>
                <a:cs typeface="Segoe UI" panose="020B0502040204020203" pitchFamily="34" charset="0"/>
              </a:rPr>
              <a:t>Többszörös választás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1A74A85-B31C-44AC-B884-739BC09DB906}"/>
              </a:ext>
            </a:extLst>
          </p:cNvPr>
          <p:cNvSpPr txBox="1"/>
          <p:nvPr/>
        </p:nvSpPr>
        <p:spPr>
          <a:xfrm>
            <a:off x="1728358" y="3593957"/>
            <a:ext cx="651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Segoe UI" panose="020B0502040204020203" pitchFamily="34" charset="0"/>
                <a:cs typeface="Segoe UI" panose="020B0502040204020203" pitchFamily="34" charset="0"/>
              </a:rPr>
              <a:t>Válaszadás (konkrét kifejezés, pl. név, fogalom)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F4543CBB-925D-46EF-B571-720F81D1FBEE}"/>
              </a:ext>
            </a:extLst>
          </p:cNvPr>
          <p:cNvSpPr txBox="1"/>
          <p:nvPr/>
        </p:nvSpPr>
        <p:spPr>
          <a:xfrm>
            <a:off x="1721715" y="4424883"/>
            <a:ext cx="166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Segoe UI" panose="020B0502040204020203" pitchFamily="34" charset="0"/>
                <a:cs typeface="Segoe UI" panose="020B0502040204020203" pitchFamily="34" charset="0"/>
              </a:rPr>
              <a:t>Szavazás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EEACD17-5163-465F-9C85-426CD0C80E54}"/>
              </a:ext>
            </a:extLst>
          </p:cNvPr>
          <p:cNvSpPr txBox="1"/>
          <p:nvPr/>
        </p:nvSpPr>
        <p:spPr>
          <a:xfrm>
            <a:off x="1728358" y="5265329"/>
            <a:ext cx="808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Segoe UI" panose="020B0502040204020203" pitchFamily="34" charset="0"/>
                <a:cs typeface="Segoe UI" panose="020B0502040204020203" pitchFamily="34" charset="0"/>
              </a:rPr>
              <a:t>Nyílt végű kérdés (több szóból/mondatból álló válasz)</a:t>
            </a:r>
          </a:p>
        </p:txBody>
      </p:sp>
      <p:sp>
        <p:nvSpPr>
          <p:cNvPr id="20" name="Dia számának helye 19">
            <a:extLst>
              <a:ext uri="{FF2B5EF4-FFF2-40B4-BE49-F238E27FC236}">
                <a16:creationId xmlns:a16="http://schemas.microsoft.com/office/drawing/2014/main" id="{82E2DE60-2293-4053-A853-731C4B66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3B87C62-ADC3-49FD-91BD-A17CA43186F1}"/>
              </a:ext>
            </a:extLst>
          </p:cNvPr>
          <p:cNvSpPr/>
          <p:nvPr/>
        </p:nvSpPr>
        <p:spPr>
          <a:xfrm>
            <a:off x="0" y="1132938"/>
            <a:ext cx="4872176" cy="57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DF6A291-D902-457C-B571-72A1D19B11AE}"/>
              </a:ext>
            </a:extLst>
          </p:cNvPr>
          <p:cNvSpPr/>
          <p:nvPr/>
        </p:nvSpPr>
        <p:spPr>
          <a:xfrm>
            <a:off x="0" y="0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B8A2254-D2EA-40EC-81C0-410B5294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BBAB8B3-7CAE-4DD5-AEAC-3F7E8A421392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Egyszerű választás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264A0FFA-3BDA-4887-AB32-6FF5D61E0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63" y="1899075"/>
            <a:ext cx="7034073" cy="417399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320F0E0-7073-4367-9ACD-1ADA876BC306}"/>
              </a:ext>
            </a:extLst>
          </p:cNvPr>
          <p:cNvSpPr txBox="1"/>
          <p:nvPr/>
        </p:nvSpPr>
        <p:spPr>
          <a:xfrm>
            <a:off x="407839" y="1456829"/>
            <a:ext cx="45074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Mikor?</a:t>
            </a:r>
          </a:p>
          <a:p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 kérdésünkre a válaszlehetőségek közül csak az egyik helyes.</a:t>
            </a:r>
          </a:p>
          <a:p>
            <a:endParaRPr lang="hu-H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Lépések: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kérdés és a válaszok megadása.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helyes válasz kijelölése.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időkeret beállítása.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Lehetőségek: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matematikai egyenlet,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kép vagy ábra,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hang- és videófájl* beszúrása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  <a:t>* fizetett verzió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BD7D15-5ACA-4A5D-87BF-AFC7092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3B87C62-ADC3-49FD-91BD-A17CA43186F1}"/>
              </a:ext>
            </a:extLst>
          </p:cNvPr>
          <p:cNvSpPr/>
          <p:nvPr/>
        </p:nvSpPr>
        <p:spPr>
          <a:xfrm>
            <a:off x="0" y="1132938"/>
            <a:ext cx="4872176" cy="57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DF6A291-D902-457C-B571-72A1D19B11AE}"/>
              </a:ext>
            </a:extLst>
          </p:cNvPr>
          <p:cNvSpPr/>
          <p:nvPr/>
        </p:nvSpPr>
        <p:spPr>
          <a:xfrm>
            <a:off x="0" y="0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B8A2254-D2EA-40EC-81C0-410B5294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BBAB8B3-7CAE-4DD5-AEAC-3F7E8A421392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Többszörös választás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96D4A10-CAFA-4E77-9218-9ECA088F9E99}"/>
              </a:ext>
            </a:extLst>
          </p:cNvPr>
          <p:cNvGrpSpPr/>
          <p:nvPr/>
        </p:nvGrpSpPr>
        <p:grpSpPr>
          <a:xfrm>
            <a:off x="4980373" y="1894849"/>
            <a:ext cx="7050163" cy="4150844"/>
            <a:chOff x="4980373" y="1894849"/>
            <a:chExt cx="7050163" cy="4150844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6FBC3904-5AC9-4552-B41D-EA0DF0DFB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181" y="1899075"/>
              <a:ext cx="3117355" cy="3947024"/>
            </a:xfrm>
            <a:prstGeom prst="rect">
              <a:avLst/>
            </a:prstGeom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14227ED9-06AE-4A24-B416-658FC7861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373" y="1894849"/>
              <a:ext cx="3907036" cy="4150844"/>
            </a:xfrm>
            <a:prstGeom prst="rect">
              <a:avLst/>
            </a:prstGeom>
          </p:spPr>
        </p:pic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B52D16F-464C-4685-963D-2C4E1AAE5B6E}"/>
              </a:ext>
            </a:extLst>
          </p:cNvPr>
          <p:cNvSpPr txBox="1"/>
          <p:nvPr/>
        </p:nvSpPr>
        <p:spPr>
          <a:xfrm>
            <a:off x="407839" y="1456829"/>
            <a:ext cx="45074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Mikor?</a:t>
            </a:r>
          </a:p>
          <a:p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 kérdésünkre a válaszlehetőségek közül több is helyes.</a:t>
            </a:r>
          </a:p>
          <a:p>
            <a:endParaRPr lang="hu-H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Lépések: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kérdés és a válaszok megadása.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helyes válaszok kijelölése.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időkeret beállítása.</a:t>
            </a:r>
          </a:p>
          <a:p>
            <a:pPr marL="342900" indent="-342900">
              <a:buAutoNum type="arabicPeriod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Lehetőségek: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matematikai egyenlet,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kép vagy ábra,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hang- és videófájl* beszúrása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  <a:t>* fizetett verzió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28C8F3A-7F07-4385-BAA1-3CB6C877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6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3B87C62-ADC3-49FD-91BD-A17CA43186F1}"/>
              </a:ext>
            </a:extLst>
          </p:cNvPr>
          <p:cNvSpPr/>
          <p:nvPr/>
        </p:nvSpPr>
        <p:spPr>
          <a:xfrm>
            <a:off x="0" y="1132938"/>
            <a:ext cx="4872176" cy="57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DF6A291-D902-457C-B571-72A1D19B11AE}"/>
              </a:ext>
            </a:extLst>
          </p:cNvPr>
          <p:cNvSpPr/>
          <p:nvPr/>
        </p:nvSpPr>
        <p:spPr>
          <a:xfrm>
            <a:off x="0" y="0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B8A2254-D2EA-40EC-81C0-410B5294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BBAB8B3-7CAE-4DD5-AEAC-3F7E8A421392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Válaszadás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0730F3A4-43EC-410B-B69F-B9002EBE9482}"/>
              </a:ext>
            </a:extLst>
          </p:cNvPr>
          <p:cNvSpPr txBox="1"/>
          <p:nvPr/>
        </p:nvSpPr>
        <p:spPr>
          <a:xfrm>
            <a:off x="407839" y="1456829"/>
            <a:ext cx="45074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Mikor?</a:t>
            </a:r>
          </a:p>
          <a:p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 a válaszok megadása helyett jobban alapozni akarunk az egyéni gondolkodásra és válaszadásra.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Lépések: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kérdés megadása.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elfogadható válaszok rögzítése.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időkeret beállítása.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Lehetőségek: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matematikai egyenlet,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kép vagy ábra,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hang- és videófájl* beszúrása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  <a:t>* fizetett verzió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AE0971-A3C4-4C32-A94E-F364E796C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94" y="1745602"/>
            <a:ext cx="3329463" cy="40870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72B2253-67AF-48F3-9406-0FDF054C0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3" y="1456829"/>
            <a:ext cx="3733721" cy="4960430"/>
          </a:xfrm>
          <a:prstGeom prst="rect">
            <a:avLst/>
          </a:prstGeom>
        </p:spPr>
      </p:pic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EAE33274-B063-48ED-836D-468BA7B2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A3B87C62-ADC3-49FD-91BD-A17CA43186F1}"/>
              </a:ext>
            </a:extLst>
          </p:cNvPr>
          <p:cNvSpPr/>
          <p:nvPr/>
        </p:nvSpPr>
        <p:spPr>
          <a:xfrm>
            <a:off x="0" y="1132938"/>
            <a:ext cx="4872176" cy="57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DF6A291-D902-457C-B571-72A1D19B11AE}"/>
              </a:ext>
            </a:extLst>
          </p:cNvPr>
          <p:cNvSpPr/>
          <p:nvPr/>
        </p:nvSpPr>
        <p:spPr>
          <a:xfrm>
            <a:off x="0" y="0"/>
            <a:ext cx="12192000" cy="1132938"/>
          </a:xfrm>
          <a:prstGeom prst="rect">
            <a:avLst/>
          </a:prstGeom>
          <a:solidFill>
            <a:srgbClr val="46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2B8A2254-D2EA-40EC-81C0-410B5294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114032"/>
            <a:ext cx="904875" cy="904875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BBAB8B3-7CAE-4DD5-AEAC-3F7E8A421392}"/>
              </a:ext>
            </a:extLst>
          </p:cNvPr>
          <p:cNvSpPr txBox="1"/>
          <p:nvPr/>
        </p:nvSpPr>
        <p:spPr>
          <a:xfrm>
            <a:off x="533400" y="30485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Szavazás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0730F3A4-43EC-410B-B69F-B9002EBE9482}"/>
              </a:ext>
            </a:extLst>
          </p:cNvPr>
          <p:cNvSpPr txBox="1"/>
          <p:nvPr/>
        </p:nvSpPr>
        <p:spPr>
          <a:xfrm>
            <a:off x="407839" y="1456829"/>
            <a:ext cx="45074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Mikor?</a:t>
            </a:r>
          </a:p>
          <a:p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 kíváncsiak vagyunk a tanulói véleményekre, álláspontokra.</a:t>
            </a:r>
          </a:p>
          <a:p>
            <a:endParaRPr lang="hu-H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Lépések: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 kérdés és a válaszok megadása.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Az időkeret beállítása.</a:t>
            </a: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Lehetőségek: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matematikai egyenlet,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kép vagy ábra,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Segoe UI" panose="020B0502040204020203" pitchFamily="34" charset="0"/>
                <a:cs typeface="Segoe UI" panose="020B0502040204020203" pitchFamily="34" charset="0"/>
              </a:rPr>
              <a:t>hang- és videófájl* beszúrása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1400" dirty="0">
                <a:latin typeface="Segoe UI" panose="020B0502040204020203" pitchFamily="34" charset="0"/>
                <a:cs typeface="Segoe UI" panose="020B0502040204020203" pitchFamily="34" charset="0"/>
              </a:rPr>
              <a:t>* fizetett verzió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12892EB-A30A-4E4C-99A6-0E20A8B76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6" y="1746733"/>
            <a:ext cx="7143044" cy="4497472"/>
          </a:xfrm>
          <a:prstGeom prst="rect">
            <a:avLst/>
          </a:prstGeom>
        </p:spPr>
      </p:pic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3676B071-E4E0-476A-97DA-1F51BF6B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31CA-47A9-4338-8745-582B98AC57D6}" type="slidenum">
              <a:rPr lang="hu-HU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2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846</Words>
  <Application>Microsoft Office PowerPoint</Application>
  <PresentationFormat>Szélesvásznú</PresentationFormat>
  <Paragraphs>219</Paragraphs>
  <Slides>20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Pisti</dc:creator>
  <cp:lastModifiedBy>Pisti</cp:lastModifiedBy>
  <cp:revision>83</cp:revision>
  <dcterms:created xsi:type="dcterms:W3CDTF">2021-03-10T16:45:26Z</dcterms:created>
  <dcterms:modified xsi:type="dcterms:W3CDTF">2021-03-14T15:48:59Z</dcterms:modified>
</cp:coreProperties>
</file>