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2" r:id="rId6"/>
    <p:sldId id="262" r:id="rId7"/>
    <p:sldId id="263" r:id="rId8"/>
    <p:sldId id="265" r:id="rId9"/>
    <p:sldId id="275" r:id="rId10"/>
    <p:sldId id="273" r:id="rId11"/>
    <p:sldId id="267" r:id="rId12"/>
    <p:sldId id="276" r:id="rId13"/>
    <p:sldId id="277" r:id="rId14"/>
    <p:sldId id="279" r:id="rId15"/>
    <p:sldId id="281" r:id="rId16"/>
    <p:sldId id="282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ikő Klement" initials="EK" lastIdx="1" clrIdx="0">
    <p:extLst>
      <p:ext uri="{19B8F6BF-5375-455C-9EA6-DF929625EA0E}">
        <p15:presenceInfo xmlns:p15="http://schemas.microsoft.com/office/powerpoint/2012/main" userId="01dfcdf7411d6d7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138"/>
    <a:srgbClr val="3C5B67"/>
    <a:srgbClr val="3E5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062392-8FC1-413E-BCF1-CB6922584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144A2A5-5FB5-4335-9974-13F9FD869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F42F99-BA15-4A6A-8810-744865D7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DE05ED1-D30F-4E57-8445-41A4972F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1635D8B-1F80-4106-9E59-87742B083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996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DBD702-77FC-49D2-A677-689E66DF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CBDAE4C-4647-4DF4-9CBF-25585F460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26EA8DE-394D-45B7-A619-C0881C5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481947-5B38-4E15-8F86-BD788B1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8DDFBA9-078C-4043-A46C-0CE99C6E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688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6655CE4-2C38-46A1-B2B0-A9D5CC358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1D723AE-5010-4624-A8CB-6BD3B300E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EF0293E-2F1F-46A9-9E07-943E0B45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9C1079E-9F96-40A5-ADFF-C911F7DA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721A01D-11E1-4499-98FB-371DD041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478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144109-92A5-43D6-A3ED-0851C15F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8AEDC1-6931-4DD2-A3BC-CF9D8E7E2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766C9A7-B8F0-43D3-967A-BBFB974F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DFE30D6-69AE-4BE0-86E1-CE2B6607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062E3B6-9390-4A70-9437-577F716B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493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9FBC8D-4FEC-4E25-A763-C559CFDE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DA1875-F7AA-44DB-97D1-0E96BC18F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D0FFC1-3713-41E4-A017-38CB82521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73D3E37-CAF2-4765-AE65-D3596C3B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DFC1A0-2094-4B60-ABFE-D303E304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500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D7232-6C2D-45B1-9AC8-70240B49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966B54-ED55-4F2B-ACC5-5EAF3D5DA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27AFB16-107C-455D-BB5B-39A8F5C17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1E81395-8859-4743-B01A-2CBFF093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D770118-A625-446A-8104-3A69C3BB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5456269-CB0E-4A8A-9A5D-8D550D40B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46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3F2674-E40E-408E-A068-D3F1993E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803B33A-BD40-42D7-B3F2-189F8EE1F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383A944-A4E8-4D57-9BC0-CB82B3BB5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5D983FE-CEC6-4376-B18E-B463CFA6A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C2C586B-E159-4E98-86ED-302779F9E8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6BAD1AC-C569-4030-90A1-9FEE6F89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E83C026-1EF9-46A5-BA16-ACD5A75CF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19BCCDD-8407-486D-9BBC-2AFFE772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830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508804-B5BA-4B93-8891-BF23D3DE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7EB4067-272C-4699-ACBF-468FA264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20D4922-A46F-4B10-A0A6-822F9788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2B3953C-DBE3-441D-A839-08AB763D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025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5A6B34-1F7A-4B14-B162-C5E68567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81B1222-4001-45DF-89F5-C65F28C8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8F25617-FC37-4C0A-90C4-8254A800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497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4E2ACF-CB49-4F85-AC8C-0C501305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62B10B-B4E7-4044-AD5D-0199CF131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7DB0B63-0FD3-4AA7-8AB3-7453AE195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3D88335-7CFE-4014-997A-D18FA7CD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87E7600-0FA9-49D7-85FB-1A57F1F8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FBDD737-4B8B-4575-81AC-FD388843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511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A2D409-79BE-487F-9BC7-97FD4C6E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779D62E-4B94-4C8C-B57E-AC95F3383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415650C-5744-44F0-B530-A4115643C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101B0E5-0CE8-4BBF-8748-1E2C6F28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DD18E8F-908D-476A-81CB-BD206CED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573C430-608B-43DD-B4A6-A614AB39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139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5B67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75FAA16-0C12-4D94-9469-466711C74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A4FBAD4-E56C-41A4-A5BF-D37EFD3BB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4860F3-7759-48FF-911D-47EFA25C5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E97A2-7294-4B5C-9A8B-9412212179B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FFF277-EF19-4EBE-879E-C47C0A2EB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EF95453-6D7C-43DD-9BD8-5344EE9AC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A9C28-2335-4D18-BA81-98CBE58CAF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901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kp.hu/tankonyv/felhasznaloi_kezikonyv/tanulocsoporto" TargetMode="External"/><Relationship Id="rId2" Type="http://schemas.openxmlformats.org/officeDocument/2006/relationships/hyperlink" Target="https://www.nkp.hu/tankonyv/felhasznaloi_kezikonyv/okostankonyvek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kp.hu/tankonyv/felhasznaloi_kezikonyv/okosfeladatok_szerkesztes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409EFC87-B4E0-41FD-AEC8-0CD9AAB37D31}"/>
              </a:ext>
            </a:extLst>
          </p:cNvPr>
          <p:cNvSpPr txBox="1"/>
          <p:nvPr/>
        </p:nvSpPr>
        <p:spPr>
          <a:xfrm>
            <a:off x="7978391" y="4973934"/>
            <a:ext cx="3667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Készítette: Klement Enikő</a:t>
            </a:r>
          </a:p>
          <a:p>
            <a:pPr algn="r"/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Oktató: Labancz Imre</a:t>
            </a:r>
          </a:p>
          <a:p>
            <a:pPr algn="r"/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2021. március 14. </a:t>
            </a:r>
          </a:p>
        </p:txBody>
      </p:sp>
    </p:spTree>
    <p:extLst>
      <p:ext uri="{BB962C8B-B14F-4D97-AF65-F5344CB8AC3E}">
        <p14:creationId xmlns:p14="http://schemas.microsoft.com/office/powerpoint/2010/main" val="907888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F83AD8D-3EB7-4E1A-8DB1-6DA71A47D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52" r="1250" b="4741"/>
          <a:stretch/>
        </p:blipFill>
        <p:spPr>
          <a:xfrm>
            <a:off x="76200" y="0"/>
            <a:ext cx="12039600" cy="572008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3D4A4DE7-F4FD-40B4-9C6C-1A099E784FAB}"/>
              </a:ext>
            </a:extLst>
          </p:cNvPr>
          <p:cNvSpPr/>
          <p:nvPr/>
        </p:nvSpPr>
        <p:spPr>
          <a:xfrm>
            <a:off x="150495" y="1818175"/>
            <a:ext cx="1234440" cy="381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950127A-522B-4B9D-AA25-C9753C85A412}"/>
              </a:ext>
            </a:extLst>
          </p:cNvPr>
          <p:cNvSpPr txBox="1"/>
          <p:nvPr/>
        </p:nvSpPr>
        <p:spPr>
          <a:xfrm>
            <a:off x="0" y="568003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Ebben a menüpontban a feladatsorainkat, az akkreditált, azaz a rendszerben megtalálható feladatsorokat találjuk</a:t>
            </a:r>
          </a:p>
          <a:p>
            <a:pPr algn="ctr"/>
            <a:r>
              <a:rPr lang="hu-HU" sz="2400" b="1" dirty="0"/>
              <a:t>Létrehozhatunk szimpla, valamint adaptív feladatsorokat is</a:t>
            </a: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82510498-29EC-46EB-B6C5-2AE6CC1F4A55}"/>
              </a:ext>
            </a:extLst>
          </p:cNvPr>
          <p:cNvSpPr/>
          <p:nvPr/>
        </p:nvSpPr>
        <p:spPr>
          <a:xfrm>
            <a:off x="2420470" y="578223"/>
            <a:ext cx="3568850" cy="7126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" name="Kép 28">
            <a:extLst>
              <a:ext uri="{FF2B5EF4-FFF2-40B4-BE49-F238E27FC236}">
                <a16:creationId xmlns:a16="http://schemas.microsoft.com/office/drawing/2014/main" id="{01E3ACE4-B94E-44E5-AD9C-5CD397BAB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434" y="-228600"/>
            <a:ext cx="13422867" cy="7315200"/>
          </a:xfrm>
          <a:prstGeom prst="rect">
            <a:avLst/>
          </a:prstGeom>
        </p:spPr>
      </p:pic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D52BAF4D-1021-4B24-BEE5-15B625235FB5}"/>
              </a:ext>
            </a:extLst>
          </p:cNvPr>
          <p:cNvGrpSpPr/>
          <p:nvPr/>
        </p:nvGrpSpPr>
        <p:grpSpPr>
          <a:xfrm>
            <a:off x="-15243" y="22369"/>
            <a:ext cx="5730240" cy="6857999"/>
            <a:chOff x="64520" y="-19155"/>
            <a:chExt cx="5220200" cy="6265752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AC5A152D-936E-4AE0-8C29-0916745AF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838" t="21372" r="23125" b="16593"/>
            <a:stretch/>
          </p:blipFill>
          <p:spPr>
            <a:xfrm>
              <a:off x="76200" y="-19155"/>
              <a:ext cx="5196840" cy="3294919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EDE1C0E1-0F06-49BD-A7DB-188386F68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978" t="20323" r="22882" b="18350"/>
            <a:stretch/>
          </p:blipFill>
          <p:spPr>
            <a:xfrm>
              <a:off x="64520" y="3038942"/>
              <a:ext cx="5220200" cy="3207655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DDE0BDB-F72A-4D5A-82A7-3F427DE17477}"/>
              </a:ext>
            </a:extLst>
          </p:cNvPr>
          <p:cNvSpPr txBox="1"/>
          <p:nvPr/>
        </p:nvSpPr>
        <p:spPr>
          <a:xfrm>
            <a:off x="6095999" y="162724"/>
            <a:ext cx="505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Általános rész, amit célszerű kitölteni, hogy később is vissza lehessen keresni</a:t>
            </a:r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FD229EC9-8555-448E-AC2C-FE30A4525EE0}"/>
              </a:ext>
            </a:extLst>
          </p:cNvPr>
          <p:cNvSpPr/>
          <p:nvPr/>
        </p:nvSpPr>
        <p:spPr>
          <a:xfrm>
            <a:off x="9509" y="3576157"/>
            <a:ext cx="1127761" cy="4925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898A06A1-EA94-4E0B-AC97-662ADF22CEB4}"/>
              </a:ext>
            </a:extLst>
          </p:cNvPr>
          <p:cNvCxnSpPr>
            <a:cxnSpLocks/>
            <a:stCxn id="11" idx="7"/>
          </p:cNvCxnSpPr>
          <p:nvPr/>
        </p:nvCxnSpPr>
        <p:spPr>
          <a:xfrm flipV="1">
            <a:off x="972113" y="2115459"/>
            <a:ext cx="4730063" cy="153283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Kép 15">
            <a:extLst>
              <a:ext uri="{FF2B5EF4-FFF2-40B4-BE49-F238E27FC236}">
                <a16:creationId xmlns:a16="http://schemas.microsoft.com/office/drawing/2014/main" id="{E65B9430-BFE0-4D9D-95C8-AF854E3AE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92" y="1278347"/>
            <a:ext cx="3494977" cy="2433852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618E59DA-0E55-4FF3-A46A-AD38052C95BA}"/>
              </a:ext>
            </a:extLst>
          </p:cNvPr>
          <p:cNvSpPr txBox="1"/>
          <p:nvPr/>
        </p:nvSpPr>
        <p:spPr>
          <a:xfrm>
            <a:off x="9224056" y="1156445"/>
            <a:ext cx="30428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saját listánkból tudjuk kiválasztani a feladatokat</a:t>
            </a:r>
          </a:p>
          <a:p>
            <a:pPr algn="ctr"/>
            <a:r>
              <a:rPr lang="hu-HU" sz="2400" b="1" dirty="0"/>
              <a:t>Ezért fontos, hogy a feladatoknál használjuk a „</a:t>
            </a:r>
            <a:r>
              <a:rPr lang="hu-HU" sz="2400" b="1" i="1" dirty="0"/>
              <a:t>mentés másolatként</a:t>
            </a:r>
            <a:r>
              <a:rPr lang="hu-HU" sz="2400" b="1" dirty="0"/>
              <a:t>” funkciót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E78D9852-5F67-4DF9-83A4-67E5A1B7C344}"/>
              </a:ext>
            </a:extLst>
          </p:cNvPr>
          <p:cNvSpPr txBox="1"/>
          <p:nvPr/>
        </p:nvSpPr>
        <p:spPr>
          <a:xfrm>
            <a:off x="5614487" y="3879337"/>
            <a:ext cx="6652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lejátszás módja lehet gyakorló és vizsga </a:t>
            </a:r>
          </a:p>
          <a:p>
            <a:pPr algn="ctr"/>
            <a:r>
              <a:rPr lang="hu-HU" sz="2400" b="1" dirty="0"/>
              <a:t>A feladatok kiválasztása megadott darabszám vagy pontszám alapján, pontszámonként megadott darabszám vagy az összes feladat is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F517B366-D75B-4A04-97A3-69237CAEE3A2}"/>
              </a:ext>
            </a:extLst>
          </p:cNvPr>
          <p:cNvSpPr txBox="1"/>
          <p:nvPr/>
        </p:nvSpPr>
        <p:spPr>
          <a:xfrm>
            <a:off x="5702176" y="5671239"/>
            <a:ext cx="6652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kiértékelés módja értelemszerűen töltendő ki, attól függően, hogy mi a célunk a feladatlappal</a:t>
            </a:r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11F03B02-D39E-4206-A83E-F6379EDBC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034" y="-76200"/>
            <a:ext cx="13422867" cy="73152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C6ADF1D9-71FC-4EE7-9E58-34CD2CD837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75" t="18640" r="23849" b="5188"/>
          <a:stretch/>
        </p:blipFill>
        <p:spPr>
          <a:xfrm>
            <a:off x="9509" y="1281041"/>
            <a:ext cx="6886577" cy="548703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7E6BB14D-E2EB-4978-9880-1B7C0C10EA29}"/>
              </a:ext>
            </a:extLst>
          </p:cNvPr>
          <p:cNvSpPr txBox="1"/>
          <p:nvPr/>
        </p:nvSpPr>
        <p:spPr>
          <a:xfrm>
            <a:off x="-15243" y="3227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Adaptív feladatsor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ECDB0520-A198-4C5A-B37F-4D6318DC7E00}"/>
              </a:ext>
            </a:extLst>
          </p:cNvPr>
          <p:cNvSpPr txBox="1"/>
          <p:nvPr/>
        </p:nvSpPr>
        <p:spPr>
          <a:xfrm>
            <a:off x="7464103" y="2508980"/>
            <a:ext cx="40836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Az egyszerű feladatsorral ellentétben itt témakörönként adhatunk meg feladatokat</a:t>
            </a:r>
          </a:p>
          <a:p>
            <a:pPr algn="ctr"/>
            <a:r>
              <a:rPr lang="hu-HU" sz="2400" b="1" dirty="0"/>
              <a:t>Ezeket szintenként is meg lehet különböztetni</a:t>
            </a:r>
          </a:p>
          <a:p>
            <a:pPr algn="ctr"/>
            <a:r>
              <a:rPr lang="hu-HU" sz="2400" b="1" dirty="0"/>
              <a:t>Egy szinthez több feladat is hozzárendelhető</a:t>
            </a:r>
          </a:p>
          <a:p>
            <a:pPr algn="ctr"/>
            <a:endParaRPr lang="hu-HU" sz="2400" b="1" dirty="0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8B190D72-FEDA-4B67-9BD0-98E206ACF874}"/>
              </a:ext>
            </a:extLst>
          </p:cNvPr>
          <p:cNvSpPr/>
          <p:nvPr/>
        </p:nvSpPr>
        <p:spPr>
          <a:xfrm>
            <a:off x="9509" y="3426108"/>
            <a:ext cx="1127761" cy="444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Ellipszis 27">
            <a:extLst>
              <a:ext uri="{FF2B5EF4-FFF2-40B4-BE49-F238E27FC236}">
                <a16:creationId xmlns:a16="http://schemas.microsoft.com/office/drawing/2014/main" id="{51C61FC9-CED6-4CC6-95A0-4706AA8D41F8}"/>
              </a:ext>
            </a:extLst>
          </p:cNvPr>
          <p:cNvSpPr/>
          <p:nvPr/>
        </p:nvSpPr>
        <p:spPr>
          <a:xfrm>
            <a:off x="9509" y="6346073"/>
            <a:ext cx="1127761" cy="444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818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0" grpId="0"/>
      <p:bldP spid="11" grpId="0" animBg="1"/>
      <p:bldP spid="17" grpId="0"/>
      <p:bldP spid="20" grpId="0"/>
      <p:bldP spid="21" grpId="0"/>
      <p:bldP spid="25" grpId="0"/>
      <p:bldP spid="26" grpId="0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34742F2-054F-4FCB-A8D8-A3A07F29F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2" r="1160" b="5079"/>
          <a:stretch/>
        </p:blipFill>
        <p:spPr>
          <a:xfrm>
            <a:off x="70757" y="0"/>
            <a:ext cx="12050486" cy="567145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DC84AD8-219E-4932-AC78-3ADE29931636}"/>
              </a:ext>
            </a:extLst>
          </p:cNvPr>
          <p:cNvSpPr txBox="1"/>
          <p:nvPr/>
        </p:nvSpPr>
        <p:spPr>
          <a:xfrm>
            <a:off x="0" y="567145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óravázlattár</a:t>
            </a:r>
          </a:p>
        </p:txBody>
      </p:sp>
    </p:spTree>
    <p:extLst>
      <p:ext uri="{BB962C8B-B14F-4D97-AF65-F5344CB8AC3E}">
        <p14:creationId xmlns:p14="http://schemas.microsoft.com/office/powerpoint/2010/main" val="38951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BD288B8-DBF7-4D7E-8232-CA628F4CC7DD}"/>
              </a:ext>
            </a:extLst>
          </p:cNvPr>
          <p:cNvSpPr txBox="1"/>
          <p:nvPr/>
        </p:nvSpPr>
        <p:spPr>
          <a:xfrm>
            <a:off x="0" y="232100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tanulócsoportok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A8C75FC-F4FF-47DC-9B0C-8B12A90AF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1458" r="64999" b="32014"/>
          <a:stretch/>
        </p:blipFill>
        <p:spPr>
          <a:xfrm>
            <a:off x="974689" y="238125"/>
            <a:ext cx="4267200" cy="319087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Ellipszis 4">
            <a:extLst>
              <a:ext uri="{FF2B5EF4-FFF2-40B4-BE49-F238E27FC236}">
                <a16:creationId xmlns:a16="http://schemas.microsoft.com/office/drawing/2014/main" id="{94FD75C1-D194-4D24-B101-598376F8AD13}"/>
              </a:ext>
            </a:extLst>
          </p:cNvPr>
          <p:cNvSpPr/>
          <p:nvPr/>
        </p:nvSpPr>
        <p:spPr>
          <a:xfrm>
            <a:off x="1140430" y="583766"/>
            <a:ext cx="2843604" cy="8381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199E4AB6-4DC7-45FE-8D0A-1AA0CDD7BDED}"/>
              </a:ext>
            </a:extLst>
          </p:cNvPr>
          <p:cNvCxnSpPr>
            <a:cxnSpLocks/>
          </p:cNvCxnSpPr>
          <p:nvPr/>
        </p:nvCxnSpPr>
        <p:spPr>
          <a:xfrm>
            <a:off x="3984034" y="1002865"/>
            <a:ext cx="1752599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C2C330BA-76D8-4356-BC1F-7C0822524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2" y="238125"/>
            <a:ext cx="5091276" cy="319087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Ellipszis 10">
            <a:extLst>
              <a:ext uri="{FF2B5EF4-FFF2-40B4-BE49-F238E27FC236}">
                <a16:creationId xmlns:a16="http://schemas.microsoft.com/office/drawing/2014/main" id="{10F7334C-54BA-4B6E-A5B1-92ADD1C66FF0}"/>
              </a:ext>
            </a:extLst>
          </p:cNvPr>
          <p:cNvSpPr/>
          <p:nvPr/>
        </p:nvSpPr>
        <p:spPr>
          <a:xfrm>
            <a:off x="4574974" y="1720617"/>
            <a:ext cx="365760" cy="5820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B950C486-B2A5-40A0-97F3-688273E4FA94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2562232" y="2217465"/>
            <a:ext cx="2066306" cy="163063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ép 14" descr="A képen szöveg látható&#10;&#10;Automatikusan generált leírás">
            <a:extLst>
              <a:ext uri="{FF2B5EF4-FFF2-40B4-BE49-F238E27FC236}">
                <a16:creationId xmlns:a16="http://schemas.microsoft.com/office/drawing/2014/main" id="{DA34F43C-0E1F-4378-BFC8-4821748D5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12" y="3993711"/>
            <a:ext cx="2630244" cy="233799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" name="Ellipszis 15">
            <a:extLst>
              <a:ext uri="{FF2B5EF4-FFF2-40B4-BE49-F238E27FC236}">
                <a16:creationId xmlns:a16="http://schemas.microsoft.com/office/drawing/2014/main" id="{6C237AD9-F10D-4D84-A127-EBA3BF5D1E79}"/>
              </a:ext>
            </a:extLst>
          </p:cNvPr>
          <p:cNvSpPr/>
          <p:nvPr/>
        </p:nvSpPr>
        <p:spPr>
          <a:xfrm>
            <a:off x="1020409" y="5663289"/>
            <a:ext cx="2234004" cy="6684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E5290644-806F-494D-9909-93542A413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2" y="3855520"/>
            <a:ext cx="5091276" cy="1605605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5AB0126C-E88F-453F-9C67-40416C57470F}"/>
              </a:ext>
            </a:extLst>
          </p:cNvPr>
          <p:cNvCxnSpPr>
            <a:cxnSpLocks/>
          </p:cNvCxnSpPr>
          <p:nvPr/>
        </p:nvCxnSpPr>
        <p:spPr>
          <a:xfrm flipV="1">
            <a:off x="3276600" y="4747138"/>
            <a:ext cx="2486469" cy="118384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A75B9264-3095-48DB-BFFF-4ADC1EA6F371}"/>
              </a:ext>
            </a:extLst>
          </p:cNvPr>
          <p:cNvSpPr txBox="1"/>
          <p:nvPr/>
        </p:nvSpPr>
        <p:spPr>
          <a:xfrm>
            <a:off x="4320540" y="5713349"/>
            <a:ext cx="7094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Fontos! Csak olyan személy hívható meg e-mail címen keresztül, aki regisztrált az oldalra!</a:t>
            </a:r>
          </a:p>
        </p:txBody>
      </p:sp>
      <p:pic>
        <p:nvPicPr>
          <p:cNvPr id="54" name="Kép 53">
            <a:extLst>
              <a:ext uri="{FF2B5EF4-FFF2-40B4-BE49-F238E27FC236}">
                <a16:creationId xmlns:a16="http://schemas.microsoft.com/office/drawing/2014/main" id="{6EEE5F2E-35D7-40EC-9627-8ECC08B02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434" y="-228600"/>
            <a:ext cx="13422867" cy="7315200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C719680D-9DDE-4203-8FA6-09DD2C9708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400" b="5001"/>
          <a:stretch/>
        </p:blipFill>
        <p:spPr>
          <a:xfrm>
            <a:off x="23812" y="2262"/>
            <a:ext cx="12168188" cy="565352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0" name="Téglalap 29">
            <a:extLst>
              <a:ext uri="{FF2B5EF4-FFF2-40B4-BE49-F238E27FC236}">
                <a16:creationId xmlns:a16="http://schemas.microsoft.com/office/drawing/2014/main" id="{3563A848-B801-47E0-B330-907A196F4795}"/>
              </a:ext>
            </a:extLst>
          </p:cNvPr>
          <p:cNvSpPr/>
          <p:nvPr/>
        </p:nvSpPr>
        <p:spPr>
          <a:xfrm>
            <a:off x="83822" y="777240"/>
            <a:ext cx="996597" cy="28059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99C971E2-FC92-4C43-B356-7F687E3C9C59}"/>
              </a:ext>
            </a:extLst>
          </p:cNvPr>
          <p:cNvSpPr txBox="1"/>
          <p:nvPr/>
        </p:nvSpPr>
        <p:spPr>
          <a:xfrm>
            <a:off x="-2" y="568745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üzenőfal</a:t>
            </a: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6569BD64-83A7-411B-AF97-357D80469182}"/>
              </a:ext>
            </a:extLst>
          </p:cNvPr>
          <p:cNvSpPr/>
          <p:nvPr/>
        </p:nvSpPr>
        <p:spPr>
          <a:xfrm>
            <a:off x="3611155" y="1076600"/>
            <a:ext cx="1138645" cy="5169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02DE524E-1628-4888-A488-CF2E8D4433A5}"/>
              </a:ext>
            </a:extLst>
          </p:cNvPr>
          <p:cNvSpPr/>
          <p:nvPr/>
        </p:nvSpPr>
        <p:spPr>
          <a:xfrm>
            <a:off x="3532290" y="3888255"/>
            <a:ext cx="362377" cy="5169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5BFDBCEA-6603-4800-A78E-AD7936339E86}"/>
              </a:ext>
            </a:extLst>
          </p:cNvPr>
          <p:cNvSpPr txBox="1"/>
          <p:nvPr/>
        </p:nvSpPr>
        <p:spPr>
          <a:xfrm>
            <a:off x="1408198" y="3908759"/>
            <a:ext cx="2486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A tanár üzenete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6A38DEF2-1FC9-4C5C-9944-132EE8EBF445}"/>
              </a:ext>
            </a:extLst>
          </p:cNvPr>
          <p:cNvSpPr txBox="1"/>
          <p:nvPr/>
        </p:nvSpPr>
        <p:spPr>
          <a:xfrm>
            <a:off x="1435168" y="2960326"/>
            <a:ext cx="2486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A diák üzenete</a:t>
            </a:r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532D370A-73CE-4FF0-ADCD-71C32AF58AF3}"/>
              </a:ext>
            </a:extLst>
          </p:cNvPr>
          <p:cNvSpPr/>
          <p:nvPr/>
        </p:nvSpPr>
        <p:spPr>
          <a:xfrm>
            <a:off x="3537789" y="2975522"/>
            <a:ext cx="924144" cy="5169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22F4A23D-D3AB-48A4-8B86-96FB95554F05}"/>
              </a:ext>
            </a:extLst>
          </p:cNvPr>
          <p:cNvSpPr txBox="1"/>
          <p:nvPr/>
        </p:nvSpPr>
        <p:spPr>
          <a:xfrm>
            <a:off x="1337295" y="940008"/>
            <a:ext cx="2273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Az itt küldött üzeneteket a tanulócsoport minden tagja látja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1C5DBC22-4B87-49F9-8480-BDC7C8A37267}"/>
              </a:ext>
            </a:extLst>
          </p:cNvPr>
          <p:cNvSpPr/>
          <p:nvPr/>
        </p:nvSpPr>
        <p:spPr>
          <a:xfrm>
            <a:off x="9127067" y="3122087"/>
            <a:ext cx="1597471" cy="7866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51F0A55F-22F1-4256-AE47-8B60B5935B98}"/>
              </a:ext>
            </a:extLst>
          </p:cNvPr>
          <p:cNvSpPr txBox="1"/>
          <p:nvPr/>
        </p:nvSpPr>
        <p:spPr>
          <a:xfrm>
            <a:off x="8102874" y="4139591"/>
            <a:ext cx="3645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tanár a diákok üzeneteit moderálhatja vagy akár ki is törölheti</a:t>
            </a:r>
          </a:p>
        </p:txBody>
      </p:sp>
      <p:pic>
        <p:nvPicPr>
          <p:cNvPr id="56" name="Kép 55">
            <a:extLst>
              <a:ext uri="{FF2B5EF4-FFF2-40B4-BE49-F238E27FC236}">
                <a16:creationId xmlns:a16="http://schemas.microsoft.com/office/drawing/2014/main" id="{EDAC9CE0-268F-451F-A040-DEDE32E4B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3034" y="-76200"/>
            <a:ext cx="13422867" cy="7315200"/>
          </a:xfrm>
          <a:prstGeom prst="rect">
            <a:avLst/>
          </a:prstGeom>
        </p:spPr>
      </p:pic>
      <p:pic>
        <p:nvPicPr>
          <p:cNvPr id="41" name="Kép 40">
            <a:extLst>
              <a:ext uri="{FF2B5EF4-FFF2-40B4-BE49-F238E27FC236}">
                <a16:creationId xmlns:a16="http://schemas.microsoft.com/office/drawing/2014/main" id="{E7E22005-4C51-45BD-A10C-D4D9B63133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504" b="5695"/>
          <a:stretch/>
        </p:blipFill>
        <p:spPr>
          <a:xfrm>
            <a:off x="0" y="26161"/>
            <a:ext cx="12192000" cy="506131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9" name="Téglalap 48">
            <a:extLst>
              <a:ext uri="{FF2B5EF4-FFF2-40B4-BE49-F238E27FC236}">
                <a16:creationId xmlns:a16="http://schemas.microsoft.com/office/drawing/2014/main" id="{2B47FF4B-B292-4C16-A49E-A2A385F39526}"/>
              </a:ext>
            </a:extLst>
          </p:cNvPr>
          <p:cNvSpPr/>
          <p:nvPr/>
        </p:nvSpPr>
        <p:spPr>
          <a:xfrm>
            <a:off x="83822" y="1161153"/>
            <a:ext cx="1272538" cy="43882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1AB4EC19-1024-4D47-8686-91C585174864}"/>
              </a:ext>
            </a:extLst>
          </p:cNvPr>
          <p:cNvSpPr txBox="1"/>
          <p:nvPr/>
        </p:nvSpPr>
        <p:spPr>
          <a:xfrm>
            <a:off x="0" y="542587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feladatok</a:t>
            </a:r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07CE7092-BDEB-4188-9D26-9440F9F48099}"/>
              </a:ext>
            </a:extLst>
          </p:cNvPr>
          <p:cNvSpPr/>
          <p:nvPr/>
        </p:nvSpPr>
        <p:spPr>
          <a:xfrm>
            <a:off x="1986764" y="905689"/>
            <a:ext cx="1870435" cy="9071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7" name="Kép 56">
            <a:extLst>
              <a:ext uri="{FF2B5EF4-FFF2-40B4-BE49-F238E27FC236}">
                <a16:creationId xmlns:a16="http://schemas.microsoft.com/office/drawing/2014/main" id="{2DE4BA40-E263-4EFB-B276-519C59F68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634" y="76200"/>
            <a:ext cx="13422867" cy="7315200"/>
          </a:xfrm>
          <a:prstGeom prst="rect">
            <a:avLst/>
          </a:prstGeom>
        </p:spPr>
      </p:pic>
      <p:pic>
        <p:nvPicPr>
          <p:cNvPr id="46" name="Kép 45" descr="A képen szöveg látható&#10;&#10;Automatikusan generált leírás">
            <a:extLst>
              <a:ext uri="{FF2B5EF4-FFF2-40B4-BE49-F238E27FC236}">
                <a16:creationId xmlns:a16="http://schemas.microsoft.com/office/drawing/2014/main" id="{B9BD45D9-3B24-4ED4-AE80-71E59069E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5" y="383652"/>
            <a:ext cx="4455420" cy="414118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7" name="Téglalap 46">
            <a:extLst>
              <a:ext uri="{FF2B5EF4-FFF2-40B4-BE49-F238E27FC236}">
                <a16:creationId xmlns:a16="http://schemas.microsoft.com/office/drawing/2014/main" id="{6F3F7C15-FF0C-41EA-9AD3-02FA3560750E}"/>
              </a:ext>
            </a:extLst>
          </p:cNvPr>
          <p:cNvSpPr/>
          <p:nvPr/>
        </p:nvSpPr>
        <p:spPr>
          <a:xfrm>
            <a:off x="574055" y="3019159"/>
            <a:ext cx="4267200" cy="1404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858DE516-5422-444F-846F-16207326B936}"/>
              </a:ext>
            </a:extLst>
          </p:cNvPr>
          <p:cNvSpPr txBox="1"/>
          <p:nvPr/>
        </p:nvSpPr>
        <p:spPr>
          <a:xfrm>
            <a:off x="479945" y="4964572"/>
            <a:ext cx="4455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már megismert módon adhatunk hozzá feladatot vagy feladatsort</a:t>
            </a:r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C94DB7B7-9A36-41BC-9D0B-392942DAB917}"/>
              </a:ext>
            </a:extLst>
          </p:cNvPr>
          <p:cNvSpPr/>
          <p:nvPr/>
        </p:nvSpPr>
        <p:spPr>
          <a:xfrm>
            <a:off x="574055" y="2422669"/>
            <a:ext cx="4267200" cy="51699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3" name="Egyenes összekötő nyíllal 52">
            <a:extLst>
              <a:ext uri="{FF2B5EF4-FFF2-40B4-BE49-F238E27FC236}">
                <a16:creationId xmlns:a16="http://schemas.microsoft.com/office/drawing/2014/main" id="{9F8CE627-D4B7-4EDB-883A-405B0561306D}"/>
              </a:ext>
            </a:extLst>
          </p:cNvPr>
          <p:cNvCxnSpPr>
            <a:cxnSpLocks/>
          </p:cNvCxnSpPr>
          <p:nvPr/>
        </p:nvCxnSpPr>
        <p:spPr>
          <a:xfrm>
            <a:off x="4885501" y="2706395"/>
            <a:ext cx="1331824" cy="179267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Kép 54" descr="A képen szöveg látható&#10;&#10;Automatikusan generált leírás">
            <a:extLst>
              <a:ext uri="{FF2B5EF4-FFF2-40B4-BE49-F238E27FC236}">
                <a16:creationId xmlns:a16="http://schemas.microsoft.com/office/drawing/2014/main" id="{D78FC00F-4B04-40DD-B60E-DDD2460BFF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1" y="3802495"/>
            <a:ext cx="5405294" cy="2368413"/>
          </a:xfrm>
          <a:prstGeom prst="rect">
            <a:avLst/>
          </a:prstGeom>
        </p:spPr>
      </p:pic>
      <p:sp>
        <p:nvSpPr>
          <p:cNvPr id="58" name="Téglalap 57">
            <a:extLst>
              <a:ext uri="{FF2B5EF4-FFF2-40B4-BE49-F238E27FC236}">
                <a16:creationId xmlns:a16="http://schemas.microsoft.com/office/drawing/2014/main" id="{594AC274-564B-4D03-B1A9-F451428F82E5}"/>
              </a:ext>
            </a:extLst>
          </p:cNvPr>
          <p:cNvSpPr/>
          <p:nvPr/>
        </p:nvSpPr>
        <p:spPr>
          <a:xfrm>
            <a:off x="573861" y="518057"/>
            <a:ext cx="4267200" cy="1404070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99117547-7CD2-4BCD-A10E-F54BA644C8D4}"/>
              </a:ext>
            </a:extLst>
          </p:cNvPr>
          <p:cNvSpPr txBox="1"/>
          <p:nvPr/>
        </p:nvSpPr>
        <p:spPr>
          <a:xfrm>
            <a:off x="5515874" y="777240"/>
            <a:ext cx="5898886" cy="129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0" name="Szövegdoboz 59">
            <a:extLst>
              <a:ext uri="{FF2B5EF4-FFF2-40B4-BE49-F238E27FC236}">
                <a16:creationId xmlns:a16="http://schemas.microsoft.com/office/drawing/2014/main" id="{1D2CCDF6-C81D-4E7C-9A56-24D107AB3126}"/>
              </a:ext>
            </a:extLst>
          </p:cNvPr>
          <p:cNvSpPr txBox="1"/>
          <p:nvPr/>
        </p:nvSpPr>
        <p:spPr>
          <a:xfrm>
            <a:off x="5006763" y="382012"/>
            <a:ext cx="71733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/>
              <a:t>A meglévő feladatainkat vagy feladatsorainkat, illetve az akkreditált feladatokat vagy feladatsorokat adhatjuk hozzá közvetlenül</a:t>
            </a:r>
          </a:p>
          <a:p>
            <a:pPr algn="just"/>
            <a:r>
              <a:rPr lang="hu-HU" sz="2400" b="1" dirty="0"/>
              <a:t>Beállíthatjuk a kiosztás módját (gyakorló, vizsga), a határidőt, a pontszámot</a:t>
            </a:r>
          </a:p>
          <a:p>
            <a:pPr algn="just"/>
            <a:r>
              <a:rPr lang="hu-HU" sz="2400" b="1" dirty="0"/>
              <a:t>Illetve azt is, hogy az egész csoportnak szánjuk vagy bizonyos diák(ok)</a:t>
            </a:r>
            <a:r>
              <a:rPr lang="hu-HU" sz="2400" b="1"/>
              <a:t>nak</a:t>
            </a:r>
            <a:endParaRPr lang="hu-HU" sz="2400" b="1" dirty="0"/>
          </a:p>
        </p:txBody>
      </p:sp>
      <p:pic>
        <p:nvPicPr>
          <p:cNvPr id="71" name="Kép 70">
            <a:extLst>
              <a:ext uri="{FF2B5EF4-FFF2-40B4-BE49-F238E27FC236}">
                <a16:creationId xmlns:a16="http://schemas.microsoft.com/office/drawing/2014/main" id="{0ACE252F-C302-4B16-A678-C7754A3A2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634" y="-228600"/>
            <a:ext cx="13422867" cy="7315200"/>
          </a:xfrm>
          <a:prstGeom prst="rect">
            <a:avLst/>
          </a:prstGeom>
        </p:spPr>
      </p:pic>
      <p:pic>
        <p:nvPicPr>
          <p:cNvPr id="63" name="Kép 62">
            <a:extLst>
              <a:ext uri="{FF2B5EF4-FFF2-40B4-BE49-F238E27FC236}">
                <a16:creationId xmlns:a16="http://schemas.microsoft.com/office/drawing/2014/main" id="{4AA7A9A3-4E36-4A53-9845-4F5B830272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375" t="56197" b="9897"/>
          <a:stretch/>
        </p:blipFill>
        <p:spPr>
          <a:xfrm>
            <a:off x="974407" y="196266"/>
            <a:ext cx="10195560" cy="232531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4" name="Szövegdoboz 63">
            <a:extLst>
              <a:ext uri="{FF2B5EF4-FFF2-40B4-BE49-F238E27FC236}">
                <a16:creationId xmlns:a16="http://schemas.microsoft.com/office/drawing/2014/main" id="{4A6B4A76-3668-4E66-AE42-95C0C7B551DE}"/>
              </a:ext>
            </a:extLst>
          </p:cNvPr>
          <p:cNvSpPr txBox="1"/>
          <p:nvPr/>
        </p:nvSpPr>
        <p:spPr>
          <a:xfrm>
            <a:off x="2868498" y="2833303"/>
            <a:ext cx="6697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Miután kiadtuk a feladatot, megjelenik a listában</a:t>
            </a:r>
          </a:p>
          <a:p>
            <a:endParaRPr lang="hu-HU" sz="2400" b="1" dirty="0"/>
          </a:p>
          <a:p>
            <a:endParaRPr lang="hu-HU" sz="2400" b="1" dirty="0"/>
          </a:p>
        </p:txBody>
      </p:sp>
      <p:sp>
        <p:nvSpPr>
          <p:cNvPr id="65" name="Szövegdoboz 64">
            <a:extLst>
              <a:ext uri="{FF2B5EF4-FFF2-40B4-BE49-F238E27FC236}">
                <a16:creationId xmlns:a16="http://schemas.microsoft.com/office/drawing/2014/main" id="{580EF263-C356-4E50-B8F7-08E5BA2B2B9F}"/>
              </a:ext>
            </a:extLst>
          </p:cNvPr>
          <p:cNvSpPr txBox="1"/>
          <p:nvPr/>
        </p:nvSpPr>
        <p:spPr>
          <a:xfrm>
            <a:off x="2962344" y="3446644"/>
            <a:ext cx="6697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Láthatjuk, hogy hány ember adta le a csoportból</a:t>
            </a:r>
          </a:p>
          <a:p>
            <a:endParaRPr lang="hu-HU" sz="2400" b="1" dirty="0"/>
          </a:p>
          <a:p>
            <a:endParaRPr lang="hu-HU" sz="2400" b="1" dirty="0"/>
          </a:p>
        </p:txBody>
      </p:sp>
      <p:sp>
        <p:nvSpPr>
          <p:cNvPr id="66" name="Ellipszis 65">
            <a:extLst>
              <a:ext uri="{FF2B5EF4-FFF2-40B4-BE49-F238E27FC236}">
                <a16:creationId xmlns:a16="http://schemas.microsoft.com/office/drawing/2014/main" id="{D11743FA-5543-43F5-80F6-CAAC5C95FDEE}"/>
              </a:ext>
            </a:extLst>
          </p:cNvPr>
          <p:cNvSpPr/>
          <p:nvPr/>
        </p:nvSpPr>
        <p:spPr>
          <a:xfrm>
            <a:off x="8405856" y="852131"/>
            <a:ext cx="1484904" cy="5447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7" name="Ellipszis 66">
            <a:extLst>
              <a:ext uri="{FF2B5EF4-FFF2-40B4-BE49-F238E27FC236}">
                <a16:creationId xmlns:a16="http://schemas.microsoft.com/office/drawing/2014/main" id="{49FCF3C0-9405-48CB-B816-CC117300EDBB}"/>
              </a:ext>
            </a:extLst>
          </p:cNvPr>
          <p:cNvSpPr/>
          <p:nvPr/>
        </p:nvSpPr>
        <p:spPr>
          <a:xfrm>
            <a:off x="8465317" y="1735678"/>
            <a:ext cx="1484904" cy="5447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8" name="Szövegdoboz 67">
            <a:extLst>
              <a:ext uri="{FF2B5EF4-FFF2-40B4-BE49-F238E27FC236}">
                <a16:creationId xmlns:a16="http://schemas.microsoft.com/office/drawing/2014/main" id="{A390CA01-EA5B-4037-9A06-8507FEFB9F65}"/>
              </a:ext>
            </a:extLst>
          </p:cNvPr>
          <p:cNvSpPr txBox="1"/>
          <p:nvPr/>
        </p:nvSpPr>
        <p:spPr>
          <a:xfrm>
            <a:off x="2750165" y="4176231"/>
            <a:ext cx="6697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Amennyiben még nem érkezett a feladatra vagy feladatsorra megoldás módosíthatjuk a kiadott feladatot, határidőt és minden egyéb beállítást</a:t>
            </a:r>
          </a:p>
          <a:p>
            <a:pPr algn="ctr"/>
            <a:endParaRPr lang="hu-HU" sz="2400" b="1" dirty="0"/>
          </a:p>
          <a:p>
            <a:pPr algn="ctr"/>
            <a:endParaRPr lang="hu-HU" sz="2400" b="1" dirty="0"/>
          </a:p>
        </p:txBody>
      </p:sp>
      <p:sp>
        <p:nvSpPr>
          <p:cNvPr id="69" name="Téglalap 68">
            <a:extLst>
              <a:ext uri="{FF2B5EF4-FFF2-40B4-BE49-F238E27FC236}">
                <a16:creationId xmlns:a16="http://schemas.microsoft.com/office/drawing/2014/main" id="{348D4118-E8B5-458D-8F12-3449A94EB9D6}"/>
              </a:ext>
            </a:extLst>
          </p:cNvPr>
          <p:cNvSpPr/>
          <p:nvPr/>
        </p:nvSpPr>
        <p:spPr>
          <a:xfrm>
            <a:off x="9950221" y="892241"/>
            <a:ext cx="537909" cy="4436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0" name="Téglalap 69">
            <a:extLst>
              <a:ext uri="{FF2B5EF4-FFF2-40B4-BE49-F238E27FC236}">
                <a16:creationId xmlns:a16="http://schemas.microsoft.com/office/drawing/2014/main" id="{04421C2A-73A7-424D-BFAF-5A84AB0F6771}"/>
              </a:ext>
            </a:extLst>
          </p:cNvPr>
          <p:cNvSpPr/>
          <p:nvPr/>
        </p:nvSpPr>
        <p:spPr>
          <a:xfrm>
            <a:off x="9962125" y="1782387"/>
            <a:ext cx="526005" cy="452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Téglalap 71">
            <a:extLst>
              <a:ext uri="{FF2B5EF4-FFF2-40B4-BE49-F238E27FC236}">
                <a16:creationId xmlns:a16="http://schemas.microsoft.com/office/drawing/2014/main" id="{3B0FF96C-3F10-4899-A9FE-F245F8E7A9F0}"/>
              </a:ext>
            </a:extLst>
          </p:cNvPr>
          <p:cNvSpPr/>
          <p:nvPr/>
        </p:nvSpPr>
        <p:spPr>
          <a:xfrm>
            <a:off x="10521452" y="892240"/>
            <a:ext cx="461140" cy="451909"/>
          </a:xfrm>
          <a:prstGeom prst="rect">
            <a:avLst/>
          </a:prstGeom>
          <a:noFill/>
          <a:ln w="28575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3" name="Téglalap 72">
            <a:extLst>
              <a:ext uri="{FF2B5EF4-FFF2-40B4-BE49-F238E27FC236}">
                <a16:creationId xmlns:a16="http://schemas.microsoft.com/office/drawing/2014/main" id="{04D259CB-C6BB-4551-A767-EB4A21FBB659}"/>
              </a:ext>
            </a:extLst>
          </p:cNvPr>
          <p:cNvSpPr/>
          <p:nvPr/>
        </p:nvSpPr>
        <p:spPr>
          <a:xfrm>
            <a:off x="10500034" y="1797063"/>
            <a:ext cx="461140" cy="451909"/>
          </a:xfrm>
          <a:prstGeom prst="rect">
            <a:avLst/>
          </a:prstGeom>
          <a:noFill/>
          <a:ln w="28575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Szövegdoboz 73">
            <a:extLst>
              <a:ext uri="{FF2B5EF4-FFF2-40B4-BE49-F238E27FC236}">
                <a16:creationId xmlns:a16="http://schemas.microsoft.com/office/drawing/2014/main" id="{84C079A0-182F-44C7-81FC-A669FA10A0FD}"/>
              </a:ext>
            </a:extLst>
          </p:cNvPr>
          <p:cNvSpPr txBox="1"/>
          <p:nvPr/>
        </p:nvSpPr>
        <p:spPr>
          <a:xfrm>
            <a:off x="3667759" y="30596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5" name="Szövegdoboz 74">
            <a:extLst>
              <a:ext uri="{FF2B5EF4-FFF2-40B4-BE49-F238E27FC236}">
                <a16:creationId xmlns:a16="http://schemas.microsoft.com/office/drawing/2014/main" id="{61916914-4113-468E-B9DD-4B03CD8339D6}"/>
              </a:ext>
            </a:extLst>
          </p:cNvPr>
          <p:cNvSpPr txBox="1"/>
          <p:nvPr/>
        </p:nvSpPr>
        <p:spPr>
          <a:xfrm>
            <a:off x="2750163" y="5628154"/>
            <a:ext cx="6697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feladatok bármikor törölhetők, de a rendszer rákérdez, hogy biztosan végrehajtsa e a műveletet</a:t>
            </a:r>
          </a:p>
          <a:p>
            <a:pPr algn="ctr"/>
            <a:endParaRPr lang="hu-HU" sz="2400" b="1" dirty="0"/>
          </a:p>
          <a:p>
            <a:pPr algn="ctr"/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5825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 animBg="1"/>
      <p:bldP spid="16" grpId="0" animBg="1"/>
      <p:bldP spid="25" grpId="0"/>
      <p:bldP spid="30" grpId="0" animBg="1"/>
      <p:bldP spid="31" grpId="0"/>
      <p:bldP spid="32" grpId="0" animBg="1"/>
      <p:bldP spid="33" grpId="0" animBg="1"/>
      <p:bldP spid="34" grpId="0"/>
      <p:bldP spid="35" grpId="0"/>
      <p:bldP spid="36" grpId="0" animBg="1"/>
      <p:bldP spid="37" grpId="0"/>
      <p:bldP spid="38" grpId="0" animBg="1"/>
      <p:bldP spid="39" grpId="0"/>
      <p:bldP spid="49" grpId="0" animBg="1"/>
      <p:bldP spid="42" grpId="0"/>
      <p:bldP spid="43" grpId="0" animBg="1"/>
      <p:bldP spid="47" grpId="0" animBg="1"/>
      <p:bldP spid="48" grpId="0"/>
      <p:bldP spid="51" grpId="0" animBg="1"/>
      <p:bldP spid="58" grpId="0" animBg="1"/>
      <p:bldP spid="60" grpId="0"/>
      <p:bldP spid="64" grpId="0"/>
      <p:bldP spid="65" grpId="0"/>
      <p:bldP spid="66" grpId="0" animBg="1"/>
      <p:bldP spid="67" grpId="0" animBg="1"/>
      <p:bldP spid="68" grpId="0"/>
      <p:bldP spid="69" grpId="0" animBg="1"/>
      <p:bldP spid="70" grpId="0" animBg="1"/>
      <p:bldP spid="72" grpId="0" animBg="1"/>
      <p:bldP spid="73" grpId="0" animBg="1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CF85C04-D167-4CD0-956B-1DC65DF7E778}"/>
              </a:ext>
            </a:extLst>
          </p:cNvPr>
          <p:cNvSpPr txBox="1"/>
          <p:nvPr/>
        </p:nvSpPr>
        <p:spPr>
          <a:xfrm>
            <a:off x="61267" y="2386515"/>
            <a:ext cx="12344093" cy="113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eredmények megtekintése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7E77043A-9C6E-4819-9A08-177A0686C710}"/>
              </a:ext>
            </a:extLst>
          </p:cNvPr>
          <p:cNvGrpSpPr/>
          <p:nvPr/>
        </p:nvGrpSpPr>
        <p:grpSpPr>
          <a:xfrm>
            <a:off x="0" y="3439752"/>
            <a:ext cx="12221560" cy="3498133"/>
            <a:chOff x="0" y="3402107"/>
            <a:chExt cx="12070977" cy="3402107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0BA34BAA-CFB5-4259-8B7B-FCA315292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1963" r="993" b="8430"/>
            <a:stretch/>
          </p:blipFill>
          <p:spPr>
            <a:xfrm>
              <a:off x="0" y="3402107"/>
              <a:ext cx="12070977" cy="3402107"/>
            </a:xfrm>
            <a:prstGeom prst="rect">
              <a:avLst/>
            </a:prstGeom>
            <a:effectLst/>
          </p:spPr>
        </p:pic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4B408F2E-7FFE-4FF4-BEB0-BFF58268B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157" r="85551" b="5098"/>
            <a:stretch/>
          </p:blipFill>
          <p:spPr>
            <a:xfrm>
              <a:off x="0" y="3402107"/>
              <a:ext cx="1761565" cy="2931458"/>
            </a:xfrm>
            <a:prstGeom prst="rect">
              <a:avLst/>
            </a:prstGeom>
            <a:effectLst/>
          </p:spPr>
        </p:pic>
      </p:grpSp>
      <p:pic>
        <p:nvPicPr>
          <p:cNvPr id="2" name="Kép 1">
            <a:extLst>
              <a:ext uri="{FF2B5EF4-FFF2-40B4-BE49-F238E27FC236}">
                <a16:creationId xmlns:a16="http://schemas.microsoft.com/office/drawing/2014/main" id="{85E0DBE9-E26C-4A93-8D06-9343CFB0F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3" r="993" b="38039"/>
          <a:stretch/>
        </p:blipFill>
        <p:spPr>
          <a:xfrm>
            <a:off x="1" y="0"/>
            <a:ext cx="12221560" cy="3498133"/>
          </a:xfrm>
          <a:prstGeom prst="rect">
            <a:avLst/>
          </a:prstGeom>
          <a:effectLst/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C3184E91-FAE8-45F9-87BB-E26077C8B2DA}"/>
              </a:ext>
            </a:extLst>
          </p:cNvPr>
          <p:cNvSpPr/>
          <p:nvPr/>
        </p:nvSpPr>
        <p:spPr>
          <a:xfrm>
            <a:off x="61267" y="1783080"/>
            <a:ext cx="1264613" cy="3657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7F9F0DB-DC1C-4467-B38F-7B4493075976}"/>
              </a:ext>
            </a:extLst>
          </p:cNvPr>
          <p:cNvSpPr/>
          <p:nvPr/>
        </p:nvSpPr>
        <p:spPr>
          <a:xfrm>
            <a:off x="1996440" y="1783080"/>
            <a:ext cx="10134293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216B60C-7591-452F-88FC-A9AC5C4BB759}"/>
              </a:ext>
            </a:extLst>
          </p:cNvPr>
          <p:cNvSpPr txBox="1"/>
          <p:nvPr/>
        </p:nvSpPr>
        <p:spPr>
          <a:xfrm>
            <a:off x="5669280" y="653344"/>
            <a:ext cx="582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Itt tudjuk kiválasztani az adott diákot, akinek az eredményeire kíváncsiak vagyunk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046B2D82-06AC-418B-9C7F-EC0603784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5434" y="-228600"/>
            <a:ext cx="13422867" cy="731520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7A885642-3DC7-4109-B253-BF88DA1192CD}"/>
              </a:ext>
            </a:extLst>
          </p:cNvPr>
          <p:cNvSpPr txBox="1"/>
          <p:nvPr/>
        </p:nvSpPr>
        <p:spPr>
          <a:xfrm>
            <a:off x="213667" y="2538915"/>
            <a:ext cx="12344093" cy="113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Csoporttagok és üzenetküldés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12CE79A3-D2E1-46AE-B53F-6391D02511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22" b="5892"/>
          <a:stretch/>
        </p:blipFill>
        <p:spPr>
          <a:xfrm>
            <a:off x="0" y="621124"/>
            <a:ext cx="12192000" cy="5615752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A93878EB-C28F-4C7A-97EE-3B77AA7C31F0}"/>
              </a:ext>
            </a:extLst>
          </p:cNvPr>
          <p:cNvSpPr/>
          <p:nvPr/>
        </p:nvSpPr>
        <p:spPr>
          <a:xfrm>
            <a:off x="61267" y="2734286"/>
            <a:ext cx="1462734" cy="29847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F4AD6AC-02B2-4CCD-925E-4B7BE84A9275}"/>
              </a:ext>
            </a:extLst>
          </p:cNvPr>
          <p:cNvSpPr/>
          <p:nvPr/>
        </p:nvSpPr>
        <p:spPr>
          <a:xfrm>
            <a:off x="9387380" y="4816697"/>
            <a:ext cx="1783540" cy="9316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CF2AA0A3-1E6F-494D-A033-455E0D8EDB43}"/>
              </a:ext>
            </a:extLst>
          </p:cNvPr>
          <p:cNvSpPr/>
          <p:nvPr/>
        </p:nvSpPr>
        <p:spPr>
          <a:xfrm>
            <a:off x="2407920" y="1891333"/>
            <a:ext cx="3139440" cy="8367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4D181D34-1FCA-49D4-9F98-B17B885C1D58}"/>
              </a:ext>
            </a:extLst>
          </p:cNvPr>
          <p:cNvSpPr/>
          <p:nvPr/>
        </p:nvSpPr>
        <p:spPr>
          <a:xfrm>
            <a:off x="3246120" y="4816697"/>
            <a:ext cx="365760" cy="3039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B8EFDC80-E6FA-4B42-B124-05D77AF11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3034" y="-76200"/>
            <a:ext cx="13422867" cy="7315200"/>
          </a:xfrm>
          <a:prstGeom prst="rect">
            <a:avLst/>
          </a:prstGeom>
        </p:spPr>
      </p:pic>
      <p:pic>
        <p:nvPicPr>
          <p:cNvPr id="20" name="Kép 19" descr="A képen szöveg látható&#10;&#10;Automatikusan generált leírás">
            <a:extLst>
              <a:ext uri="{FF2B5EF4-FFF2-40B4-BE49-F238E27FC236}">
                <a16:creationId xmlns:a16="http://schemas.microsoft.com/office/drawing/2014/main" id="{D32E605E-CBBD-4EB2-BCCE-C0AA05C16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2" y="910466"/>
            <a:ext cx="6642214" cy="5037068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9BE8E7BA-2A09-47A7-8576-91267180EAB4}"/>
              </a:ext>
            </a:extLst>
          </p:cNvPr>
          <p:cNvSpPr txBox="1"/>
          <p:nvPr/>
        </p:nvSpPr>
        <p:spPr>
          <a:xfrm>
            <a:off x="7581137" y="1235975"/>
            <a:ext cx="39701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„9 pontos menü”-</a:t>
            </a:r>
            <a:r>
              <a:rPr lang="hu-HU" sz="2400" b="1" dirty="0" err="1"/>
              <a:t>ből</a:t>
            </a:r>
            <a:r>
              <a:rPr lang="hu-HU" sz="2400" b="1" dirty="0"/>
              <a:t> is elérhető az üzenetküldés</a:t>
            </a:r>
          </a:p>
          <a:p>
            <a:pPr algn="ctr"/>
            <a:r>
              <a:rPr lang="hu-HU" sz="2400" b="1" dirty="0"/>
              <a:t>Annyi a különbség, hogy a címzettnél el kell kezdeni begépelni az adott személy nevét vagy e-mail címét</a:t>
            </a:r>
          </a:p>
          <a:p>
            <a:pPr algn="ctr"/>
            <a:r>
              <a:rPr lang="hu-HU" sz="2400" b="1" dirty="0"/>
              <a:t>Ezt az üzenetet is csak az léthatja majd, akinek közvetlenül küldtük</a:t>
            </a:r>
          </a:p>
          <a:p>
            <a:pPr algn="ctr"/>
            <a:r>
              <a:rPr lang="hu-HU" sz="2400" b="1" dirty="0"/>
              <a:t>Itt megnézhetjük a beérkezett, valamint az elküldött üzeneteinket is</a:t>
            </a:r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730D683F-6F05-43B5-9C22-5BE93CA71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0654" y="-217848"/>
            <a:ext cx="13422867" cy="7315200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3F3E2EBF-DFE3-4D58-8AE3-83829EA43D31}"/>
              </a:ext>
            </a:extLst>
          </p:cNvPr>
          <p:cNvSpPr txBox="1"/>
          <p:nvPr/>
        </p:nvSpPr>
        <p:spPr>
          <a:xfrm>
            <a:off x="14780" y="249626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Csoportmappák</a:t>
            </a: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6CA72684-7831-4837-A311-6DD4B98F8D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276" b="16006"/>
          <a:stretch/>
        </p:blipFill>
        <p:spPr>
          <a:xfrm>
            <a:off x="0" y="303129"/>
            <a:ext cx="12192000" cy="48498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5256A866-3213-4EBD-A938-F5B4532B95D4}"/>
              </a:ext>
            </a:extLst>
          </p:cNvPr>
          <p:cNvSpPr txBox="1"/>
          <p:nvPr/>
        </p:nvSpPr>
        <p:spPr>
          <a:xfrm>
            <a:off x="213667" y="5404753"/>
            <a:ext cx="11917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Erre az oldalra fájlokat, bármilyen kiegészítő anyagot tölthetünk fel</a:t>
            </a:r>
          </a:p>
          <a:p>
            <a:pPr algn="ctr"/>
            <a:r>
              <a:rPr lang="hu-HU" sz="2400" b="1" dirty="0"/>
              <a:t>Ezeket mappákba rendezhetjük</a:t>
            </a:r>
          </a:p>
          <a:p>
            <a:pPr algn="ctr"/>
            <a:r>
              <a:rPr lang="hu-HU" sz="2400" b="1" dirty="0"/>
              <a:t>A diákok, miután feltöltöttük ide, láthatják és le is tölthetik</a:t>
            </a:r>
          </a:p>
        </p:txBody>
      </p:sp>
    </p:spTree>
    <p:extLst>
      <p:ext uri="{BB962C8B-B14F-4D97-AF65-F5344CB8AC3E}">
        <p14:creationId xmlns:p14="http://schemas.microsoft.com/office/powerpoint/2010/main" val="150869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3" grpId="0"/>
      <p:bldP spid="14" grpId="0" animBg="1"/>
      <p:bldP spid="15" grpId="0" animBg="1"/>
      <p:bldP spid="16" grpId="0" animBg="1"/>
      <p:bldP spid="17" grpId="0" animBg="1"/>
      <p:bldP spid="21" grpId="0"/>
      <p:bldP spid="2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53192A0-B96F-440B-9A25-ED8A3DDD8CDE}"/>
              </a:ext>
            </a:extLst>
          </p:cNvPr>
          <p:cNvSpPr txBox="1"/>
          <p:nvPr/>
        </p:nvSpPr>
        <p:spPr>
          <a:xfrm>
            <a:off x="0" y="9525"/>
            <a:ext cx="60960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Előnyök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Hardware és software független, böngészőn keresztül futtatható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A tankönyvek letölthetők és a PDF verzió teljes mértékben megegyezik a nyomtatott könyvvel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Támogatja az otthoni tanulást és a tantermi oktatást is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Kivetíthető tanteremben projektor és interaktív tábla segítségével is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Bevonhatók tabletek és okostelefonok is (a felület alkalmazkodik a kijelző méretéhez)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A okostankönyvek felépítése logikus, minden egyszerűen, akár egy kattintással elérhető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A digitális tananyagok a leckékhez csatolva és önállóan is elérhetők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A tankönyvek teljes szöveges tartalma kereshető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A tanulási folyamatok nyomon követhetők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200" dirty="0"/>
              <a:t>Akár mindenki számára a legmegfelelőbb feladat adható ki</a:t>
            </a:r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B52857D-4B53-4788-8E15-8551D8002BD7}"/>
              </a:ext>
            </a:extLst>
          </p:cNvPr>
          <p:cNvSpPr txBox="1"/>
          <p:nvPr/>
        </p:nvSpPr>
        <p:spPr>
          <a:xfrm>
            <a:off x="6096000" y="9525"/>
            <a:ext cx="6096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Hátrányok</a:t>
            </a:r>
          </a:p>
          <a:p>
            <a:pPr marL="342900" indent="-342900">
              <a:buFont typeface="Calibri" panose="020F0502020204030204" pitchFamily="34" charset="0"/>
              <a:buChar char="x"/>
            </a:pPr>
            <a:r>
              <a:rPr lang="hu-HU" sz="2200" dirty="0"/>
              <a:t>Internetkapcsolat szükséges minden folyamathoz</a:t>
            </a:r>
          </a:p>
          <a:p>
            <a:pPr marL="342900" indent="-342900">
              <a:buFont typeface="Calibri" panose="020F0502020204030204" pitchFamily="34" charset="0"/>
              <a:buChar char="x"/>
            </a:pPr>
            <a:r>
              <a:rPr lang="hu-HU" sz="2200" dirty="0"/>
              <a:t>Feladatok, feladatsorok létrehozása azoknak, akik nem </a:t>
            </a:r>
            <a:r>
              <a:rPr lang="hu-HU" sz="2200" dirty="0" err="1"/>
              <a:t>jártasak</a:t>
            </a:r>
            <a:r>
              <a:rPr lang="hu-HU" sz="2200" dirty="0"/>
              <a:t> annyira az informatika világában, okozhat némi nehézséget</a:t>
            </a:r>
          </a:p>
          <a:p>
            <a:pPr marL="342900" indent="-342900">
              <a:buFont typeface="Calibri" panose="020F0502020204030204" pitchFamily="34" charset="0"/>
              <a:buChar char="x"/>
            </a:pPr>
            <a:r>
              <a:rPr lang="hu-HU" sz="2200" dirty="0"/>
              <a:t>A feladatok feladatsorba beillesztése kissé bonyolult, mivel előbb le kell menteni, majd csak utána lehet beilleszteni, közvetlenül nem érhető el</a:t>
            </a:r>
          </a:p>
          <a:p>
            <a:pPr marL="342900" indent="-342900">
              <a:buClr>
                <a:schemeClr val="tx1"/>
              </a:buClr>
              <a:buSzPct val="110000"/>
              <a:buFont typeface="Calibri" panose="020F0502020204030204" pitchFamily="34" charset="0"/>
              <a:buChar char="x"/>
            </a:pPr>
            <a:r>
              <a:rPr lang="hu-HU" sz="2200" dirty="0"/>
              <a:t>„Csak” a Nemzeti Alaptantervhez készült tankönyvek érthetők el</a:t>
            </a:r>
          </a:p>
          <a:p>
            <a:pPr marL="342900" indent="-342900">
              <a:buFont typeface="Calibri" panose="020F0502020204030204" pitchFamily="34" charset="0"/>
              <a:buChar char="x"/>
            </a:pPr>
            <a:r>
              <a:rPr lang="hu-HU" sz="2200" dirty="0"/>
              <a:t>Online órát a felületen keresztül nem lehet tartani</a:t>
            </a:r>
            <a:endParaRPr lang="hu-HU" dirty="0"/>
          </a:p>
        </p:txBody>
      </p:sp>
      <p:pic>
        <p:nvPicPr>
          <p:cNvPr id="5" name="Kép 4" descr="A képen mérleg, eszköz látható&#10;&#10;Automatikusan generált leírás">
            <a:extLst>
              <a:ext uri="{FF2B5EF4-FFF2-40B4-BE49-F238E27FC236}">
                <a16:creationId xmlns:a16="http://schemas.microsoft.com/office/drawing/2014/main" id="{858D7969-A86A-4690-A601-5BF4C8C9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4468197"/>
            <a:ext cx="1809750" cy="209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7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51EEB57-83CF-4E90-8BF9-18C89F8B8B37}"/>
              </a:ext>
            </a:extLst>
          </p:cNvPr>
          <p:cNvSpPr txBox="1"/>
          <p:nvPr/>
        </p:nvSpPr>
        <p:spPr>
          <a:xfrm>
            <a:off x="161925" y="463690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Mivel helyettesíthető?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1E1CA58-C9D2-4B5A-9206-1C46C235CBCE}"/>
              </a:ext>
            </a:extLst>
          </p:cNvPr>
          <p:cNvSpPr txBox="1"/>
          <p:nvPr/>
        </p:nvSpPr>
        <p:spPr>
          <a:xfrm>
            <a:off x="4693448" y="586800"/>
            <a:ext cx="667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Talán a </a:t>
            </a:r>
            <a:r>
              <a:rPr lang="hu-HU" sz="2400" b="1" dirty="0" err="1"/>
              <a:t>mozaWeb</a:t>
            </a:r>
            <a:r>
              <a:rPr lang="hu-HU" sz="2400" dirty="0"/>
              <a:t> oldallal, de nem teljes mértékben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DFB5515-B380-495D-8198-4A3A68E899F3}"/>
              </a:ext>
            </a:extLst>
          </p:cNvPr>
          <p:cNvSpPr txBox="1"/>
          <p:nvPr/>
        </p:nvSpPr>
        <p:spPr>
          <a:xfrm>
            <a:off x="161925" y="1259502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Egyéb ötletek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0EBB47F-5AED-4D18-936E-AB3CBA8AFCFE}"/>
              </a:ext>
            </a:extLst>
          </p:cNvPr>
          <p:cNvSpPr txBox="1"/>
          <p:nvPr/>
        </p:nvSpPr>
        <p:spPr>
          <a:xfrm>
            <a:off x="161923" y="1954440"/>
            <a:ext cx="3648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Számonkérések, tesztek:</a:t>
            </a:r>
          </a:p>
          <a:p>
            <a:endParaRPr lang="hu-HU" sz="24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33E39CA-D499-48BC-9C42-83E18A9E19C4}"/>
              </a:ext>
            </a:extLst>
          </p:cNvPr>
          <p:cNvSpPr txBox="1"/>
          <p:nvPr/>
        </p:nvSpPr>
        <p:spPr>
          <a:xfrm>
            <a:off x="161923" y="2473193"/>
            <a:ext cx="4276725" cy="22467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hu-HU" sz="2000" dirty="0"/>
              <a:t>Redmenta</a:t>
            </a:r>
          </a:p>
          <a:p>
            <a:r>
              <a:rPr lang="hu-HU" sz="2000" dirty="0"/>
              <a:t>Google Űrlapok</a:t>
            </a:r>
          </a:p>
          <a:p>
            <a:r>
              <a:rPr lang="hu-HU" sz="2000" dirty="0"/>
              <a:t>Microsoft Űrlapok</a:t>
            </a:r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 err="1"/>
              <a:t>Quizizz</a:t>
            </a:r>
            <a:r>
              <a:rPr lang="hu-HU" sz="2000" dirty="0"/>
              <a:t> </a:t>
            </a:r>
          </a:p>
          <a:p>
            <a:r>
              <a:rPr lang="hu-HU" sz="2000" dirty="0" err="1"/>
              <a:t>Quizlet</a:t>
            </a:r>
            <a:endParaRPr lang="hu-HU" sz="2000" dirty="0"/>
          </a:p>
          <a:p>
            <a:r>
              <a:rPr lang="hu-HU" sz="2000" dirty="0" err="1"/>
              <a:t>Socrative</a:t>
            </a:r>
            <a:endParaRPr lang="hu-HU" sz="2000" dirty="0"/>
          </a:p>
          <a:p>
            <a:r>
              <a:rPr lang="hu-HU" sz="2000" dirty="0" err="1"/>
              <a:t>Quizalize</a:t>
            </a:r>
            <a:endParaRPr lang="hu-HU" sz="2000" dirty="0"/>
          </a:p>
          <a:p>
            <a:r>
              <a:rPr lang="hu-HU" sz="2000" dirty="0"/>
              <a:t> </a:t>
            </a:r>
          </a:p>
          <a:p>
            <a:endParaRPr lang="hu-HU" sz="20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76980AF-B0A4-48DC-A893-1A8A6841664C}"/>
              </a:ext>
            </a:extLst>
          </p:cNvPr>
          <p:cNvSpPr txBox="1"/>
          <p:nvPr/>
        </p:nvSpPr>
        <p:spPr>
          <a:xfrm>
            <a:off x="7748586" y="1954440"/>
            <a:ext cx="3648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Tankönyvek, tananyagok:</a:t>
            </a:r>
          </a:p>
          <a:p>
            <a:endParaRPr lang="hu-HU" sz="2400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21F2FBB-4F88-4EE3-88B9-BCEE3A37DB81}"/>
              </a:ext>
            </a:extLst>
          </p:cNvPr>
          <p:cNvSpPr txBox="1"/>
          <p:nvPr/>
        </p:nvSpPr>
        <p:spPr>
          <a:xfrm>
            <a:off x="3955254" y="1959438"/>
            <a:ext cx="3648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Gyakorlás, ismétlés:</a:t>
            </a:r>
          </a:p>
          <a:p>
            <a:endParaRPr lang="hu-HU" sz="24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2260359-C914-43B5-B410-78704CB0D9E9}"/>
              </a:ext>
            </a:extLst>
          </p:cNvPr>
          <p:cNvSpPr txBox="1"/>
          <p:nvPr/>
        </p:nvSpPr>
        <p:spPr>
          <a:xfrm>
            <a:off x="7748585" y="2495461"/>
            <a:ext cx="4276725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hu-HU" sz="2000" dirty="0" err="1"/>
              <a:t>Mozaweb</a:t>
            </a:r>
            <a:r>
              <a:rPr lang="hu-HU" sz="2000" dirty="0"/>
              <a:t> </a:t>
            </a:r>
          </a:p>
          <a:p>
            <a:r>
              <a:rPr lang="hu-HU" sz="2000" dirty="0" err="1"/>
              <a:t>Hashtag.school</a:t>
            </a:r>
            <a:r>
              <a:rPr lang="hu-HU" sz="2000" dirty="0"/>
              <a:t> </a:t>
            </a:r>
          </a:p>
          <a:p>
            <a:r>
              <a:rPr lang="hu-HU" sz="2000" dirty="0" err="1"/>
              <a:t>Geomatech</a:t>
            </a:r>
            <a:r>
              <a:rPr lang="hu-HU" sz="2000" dirty="0"/>
              <a:t> </a:t>
            </a:r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 err="1"/>
              <a:t>Videotanár</a:t>
            </a:r>
            <a:r>
              <a:rPr lang="hu-HU" sz="2000" dirty="0"/>
              <a:t> </a:t>
            </a:r>
          </a:p>
          <a:p>
            <a:r>
              <a:rPr lang="hu-HU" sz="2000" dirty="0"/>
              <a:t>Zanza.tv</a:t>
            </a:r>
          </a:p>
          <a:p>
            <a:r>
              <a:rPr lang="hu-HU" sz="2000" dirty="0"/>
              <a:t>Okos Doboz</a:t>
            </a:r>
          </a:p>
          <a:p>
            <a:endParaRPr lang="hu-HU" sz="200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4AC8905-302E-4C9F-BC65-EAF71E653515}"/>
              </a:ext>
            </a:extLst>
          </p:cNvPr>
          <p:cNvSpPr txBox="1"/>
          <p:nvPr/>
        </p:nvSpPr>
        <p:spPr>
          <a:xfrm>
            <a:off x="3955255" y="2477008"/>
            <a:ext cx="3089358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hu-HU" sz="2000" dirty="0" err="1"/>
              <a:t>Kahoot</a:t>
            </a:r>
            <a:r>
              <a:rPr lang="hu-HU" sz="2000" dirty="0"/>
              <a:t>! </a:t>
            </a:r>
          </a:p>
          <a:p>
            <a:r>
              <a:rPr lang="hu-HU" sz="2000" dirty="0" err="1"/>
              <a:t>Wordwall</a:t>
            </a:r>
            <a:r>
              <a:rPr lang="hu-HU" sz="2000" dirty="0"/>
              <a:t> </a:t>
            </a:r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 err="1"/>
              <a:t>Mentimeter</a:t>
            </a:r>
            <a:r>
              <a:rPr lang="hu-HU" sz="2000" dirty="0"/>
              <a:t> </a:t>
            </a:r>
          </a:p>
          <a:p>
            <a:r>
              <a:rPr lang="hu-HU" sz="2000" dirty="0" err="1"/>
              <a:t>LearningApps</a:t>
            </a:r>
            <a:r>
              <a:rPr lang="hu-HU" sz="2000" dirty="0"/>
              <a:t> </a:t>
            </a:r>
          </a:p>
          <a:p>
            <a:endParaRPr lang="hu-HU" sz="2000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94022BC-749B-4248-A45D-1EE61A687A7D}"/>
              </a:ext>
            </a:extLst>
          </p:cNvPr>
          <p:cNvSpPr txBox="1"/>
          <p:nvPr/>
        </p:nvSpPr>
        <p:spPr>
          <a:xfrm>
            <a:off x="3809998" y="3596577"/>
            <a:ext cx="518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Csoport vagy osztály létrehozása: </a:t>
            </a:r>
          </a:p>
          <a:p>
            <a:r>
              <a:rPr lang="hu-HU" sz="2000" dirty="0"/>
              <a:t>Google </a:t>
            </a:r>
            <a:r>
              <a:rPr lang="hu-HU" sz="2000" dirty="0" err="1"/>
              <a:t>Classroom</a:t>
            </a:r>
            <a:r>
              <a:rPr lang="hu-HU" sz="2000" dirty="0"/>
              <a:t> </a:t>
            </a:r>
          </a:p>
          <a:p>
            <a:r>
              <a:rPr lang="hu-HU" sz="2000" dirty="0"/>
              <a:t>Microsoft </a:t>
            </a:r>
            <a:r>
              <a:rPr lang="hu-HU" sz="2000" dirty="0" err="1"/>
              <a:t>Teams</a:t>
            </a:r>
            <a:endParaRPr lang="hu-HU" sz="2000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3147E85-2AE1-480A-8BCD-6FABF50050B3}"/>
              </a:ext>
            </a:extLst>
          </p:cNvPr>
          <p:cNvSpPr txBox="1"/>
          <p:nvPr/>
        </p:nvSpPr>
        <p:spPr>
          <a:xfrm>
            <a:off x="161923" y="4975474"/>
            <a:ext cx="9033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Hasznos linkek az nkp.hu oldallal kapcsolatban:</a:t>
            </a:r>
          </a:p>
          <a:p>
            <a:r>
              <a:rPr lang="hu-HU" sz="2000" dirty="0">
                <a:hlinkClick r:id="rId2"/>
              </a:rPr>
              <a:t>https://www.nkp.hu/tankonyv/felhasznaloi_kezikonyv/okostankonyvek</a:t>
            </a:r>
            <a:endParaRPr lang="hu-HU" sz="2000" dirty="0"/>
          </a:p>
          <a:p>
            <a:r>
              <a:rPr lang="hu-HU" sz="2000" dirty="0">
                <a:hlinkClick r:id="rId3"/>
              </a:rPr>
              <a:t>https://www.nkp.hu/tankonyv/felhasznaloi_kezikonyv/tanulocsoporto</a:t>
            </a:r>
            <a:endParaRPr lang="hu-HU" sz="2000" dirty="0"/>
          </a:p>
          <a:p>
            <a:r>
              <a:rPr lang="hu-HU" sz="2000" dirty="0">
                <a:hlinkClick r:id="rId4"/>
              </a:rPr>
              <a:t>https://www.nkp.hu/tankonyv/felhasznaloi_kezikonyv/okosfeladatok_szerkesztese</a:t>
            </a:r>
            <a:r>
              <a:rPr lang="hu-H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02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01E47423-27C9-4B6D-A800-C5E939504174}"/>
              </a:ext>
            </a:extLst>
          </p:cNvPr>
          <p:cNvSpPr txBox="1"/>
          <p:nvPr/>
        </p:nvSpPr>
        <p:spPr>
          <a:xfrm>
            <a:off x="343151" y="4730094"/>
            <a:ext cx="3667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Készítette: Klement Enikő</a:t>
            </a:r>
          </a:p>
          <a:p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Oktató: Labancz Imre</a:t>
            </a:r>
          </a:p>
          <a:p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2021. március 14.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6DA0A00-1219-4F98-AB17-0F8F87231D58}"/>
              </a:ext>
            </a:extLst>
          </p:cNvPr>
          <p:cNvSpPr txBox="1"/>
          <p:nvPr/>
        </p:nvSpPr>
        <p:spPr>
          <a:xfrm>
            <a:off x="0" y="578397"/>
            <a:ext cx="87934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Köszönöm </a:t>
            </a:r>
          </a:p>
          <a:p>
            <a:pPr algn="ctr"/>
            <a:r>
              <a:rPr lang="hu-H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 figyelmet!</a:t>
            </a:r>
          </a:p>
          <a:p>
            <a:pPr algn="ctr"/>
            <a:endParaRPr lang="hu-HU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27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>
            <a:extLst>
              <a:ext uri="{FF2B5EF4-FFF2-40B4-BE49-F238E27FC236}">
                <a16:creationId xmlns:a16="http://schemas.microsoft.com/office/drawing/2014/main" id="{3BEF94A7-0194-4A13-8D10-AD888E1207F9}"/>
              </a:ext>
            </a:extLst>
          </p:cNvPr>
          <p:cNvSpPr txBox="1"/>
          <p:nvPr/>
        </p:nvSpPr>
        <p:spPr>
          <a:xfrm>
            <a:off x="779584" y="105677"/>
            <a:ext cx="446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Regisztráció nélkül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943F3A9-0BF3-4316-AEDF-CCDEF03E3145}"/>
              </a:ext>
            </a:extLst>
          </p:cNvPr>
          <p:cNvSpPr txBox="1"/>
          <p:nvPr/>
        </p:nvSpPr>
        <p:spPr>
          <a:xfrm>
            <a:off x="6950949" y="105677"/>
            <a:ext cx="446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Regisztrációval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E8B32D3C-26A8-4A53-AF4E-3C246FACC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06" r="1429" b="4685"/>
          <a:stretch/>
        </p:blipFill>
        <p:spPr>
          <a:xfrm>
            <a:off x="75363" y="883456"/>
            <a:ext cx="6020637" cy="286433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F5A64AB7-0F6D-4F0E-B3DC-AD5B8EF81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73" r="1276" b="4354"/>
          <a:stretch/>
        </p:blipFill>
        <p:spPr>
          <a:xfrm>
            <a:off x="6095999" y="883456"/>
            <a:ext cx="6008111" cy="286433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1" name="Ellipszis 20">
            <a:extLst>
              <a:ext uri="{FF2B5EF4-FFF2-40B4-BE49-F238E27FC236}">
                <a16:creationId xmlns:a16="http://schemas.microsoft.com/office/drawing/2014/main" id="{F75F9AF2-0137-436D-BE2A-91BD2A5DC082}"/>
              </a:ext>
            </a:extLst>
          </p:cNvPr>
          <p:cNvSpPr/>
          <p:nvPr/>
        </p:nvSpPr>
        <p:spPr>
          <a:xfrm>
            <a:off x="9545215" y="883455"/>
            <a:ext cx="1671425" cy="1265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66E4F4E-9314-4AFB-8620-DF4EB62D4FEC}"/>
              </a:ext>
            </a:extLst>
          </p:cNvPr>
          <p:cNvSpPr txBox="1"/>
          <p:nvPr/>
        </p:nvSpPr>
        <p:spPr>
          <a:xfrm>
            <a:off x="339855" y="4589549"/>
            <a:ext cx="5320145" cy="138499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800" b="1" dirty="0" err="1"/>
              <a:t>nkp</a:t>
            </a:r>
            <a:endParaRPr lang="hu-HU" sz="2800" b="1" dirty="0"/>
          </a:p>
          <a:p>
            <a:pPr marL="285750" indent="-285750">
              <a:buFontTx/>
              <a:buChar char="-"/>
            </a:pPr>
            <a:r>
              <a:rPr lang="hu-HU" sz="2800" b="1" dirty="0"/>
              <a:t>Tananyagok</a:t>
            </a:r>
          </a:p>
          <a:p>
            <a:pPr marL="285750" indent="-285750">
              <a:buFontTx/>
              <a:buChar char="-"/>
            </a:pPr>
            <a:r>
              <a:rPr lang="hu-HU" sz="2800" b="1" dirty="0"/>
              <a:t>Médiatár</a:t>
            </a:r>
          </a:p>
          <a:p>
            <a:pPr marL="285750" indent="-285750">
              <a:buFontTx/>
              <a:buChar char="-"/>
            </a:pPr>
            <a:r>
              <a:rPr lang="hu-HU" sz="2800" b="1" dirty="0"/>
              <a:t>Feladattár</a:t>
            </a:r>
          </a:p>
          <a:p>
            <a:pPr marL="285750" indent="-285750">
              <a:buFontTx/>
              <a:buChar char="-"/>
            </a:pPr>
            <a:r>
              <a:rPr lang="hu-HU" sz="2800" b="1" dirty="0"/>
              <a:t>Keresés</a:t>
            </a:r>
          </a:p>
          <a:p>
            <a:pPr marL="285750" indent="-285750">
              <a:buFontTx/>
              <a:buChar char="-"/>
            </a:pPr>
            <a:r>
              <a:rPr lang="hu-HU" sz="2800" b="1" dirty="0"/>
              <a:t>Bejelentkezés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723BF9F7-D594-49E0-899C-63BE9A25C93A}"/>
              </a:ext>
            </a:extLst>
          </p:cNvPr>
          <p:cNvSpPr txBox="1"/>
          <p:nvPr/>
        </p:nvSpPr>
        <p:spPr>
          <a:xfrm>
            <a:off x="5857354" y="4589549"/>
            <a:ext cx="3242700" cy="13849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800" b="1" dirty="0"/>
              <a:t>Irányítópult</a:t>
            </a:r>
          </a:p>
          <a:p>
            <a:pPr marL="285750" indent="-285750">
              <a:buFontTx/>
              <a:buChar char="-"/>
            </a:pPr>
            <a:r>
              <a:rPr lang="hu-HU" sz="2800" b="1" dirty="0"/>
              <a:t>Kibővített keresési funkciók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3148F84-88F8-455A-8269-84E0CC55E077}"/>
              </a:ext>
            </a:extLst>
          </p:cNvPr>
          <p:cNvSpPr txBox="1"/>
          <p:nvPr/>
        </p:nvSpPr>
        <p:spPr>
          <a:xfrm>
            <a:off x="9100054" y="3727774"/>
            <a:ext cx="27520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„9 pontos menü”</a:t>
            </a:r>
          </a:p>
          <a:p>
            <a:pPr algn="ctr"/>
            <a:r>
              <a:rPr lang="hu-HU" sz="2800" b="1" dirty="0"/>
              <a:t>Tartalomtár</a:t>
            </a:r>
          </a:p>
          <a:p>
            <a:pPr algn="ctr"/>
            <a:r>
              <a:rPr lang="hu-HU" sz="2800" b="1" dirty="0"/>
              <a:t>Óravázlattár</a:t>
            </a:r>
          </a:p>
          <a:p>
            <a:pPr algn="ctr"/>
            <a:r>
              <a:rPr lang="hu-HU" sz="2800" b="1" dirty="0"/>
              <a:t>Feladatlista</a:t>
            </a:r>
          </a:p>
          <a:p>
            <a:pPr algn="ctr"/>
            <a:r>
              <a:rPr lang="hu-HU" sz="2800" b="1" dirty="0"/>
              <a:t>Feladatsorlista</a:t>
            </a:r>
          </a:p>
          <a:p>
            <a:pPr algn="ctr"/>
            <a:r>
              <a:rPr lang="hu-HU" sz="2800" b="1" dirty="0"/>
              <a:t>Tanulócsoportok</a:t>
            </a:r>
          </a:p>
          <a:p>
            <a:pPr algn="ctr"/>
            <a:r>
              <a:rPr lang="hu-HU" sz="2800" b="1" dirty="0"/>
              <a:t>Üzenetek</a:t>
            </a:r>
          </a:p>
        </p:txBody>
      </p:sp>
    </p:spTree>
    <p:extLst>
      <p:ext uri="{BB962C8B-B14F-4D97-AF65-F5344CB8AC3E}">
        <p14:creationId xmlns:p14="http://schemas.microsoft.com/office/powerpoint/2010/main" val="35438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B436071-12FD-4FC0-940A-AE476A055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257592" cy="685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Ellipszis 11">
            <a:extLst>
              <a:ext uri="{FF2B5EF4-FFF2-40B4-BE49-F238E27FC236}">
                <a16:creationId xmlns:a16="http://schemas.microsoft.com/office/drawing/2014/main" id="{E60AB4D1-EBEF-4BAF-8B74-0E600B0AA627}"/>
              </a:ext>
            </a:extLst>
          </p:cNvPr>
          <p:cNvSpPr/>
          <p:nvPr/>
        </p:nvSpPr>
        <p:spPr>
          <a:xfrm>
            <a:off x="5822302" y="0"/>
            <a:ext cx="1278294" cy="3732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E1B31034-5097-4CCE-B669-2F39C662ED70}"/>
              </a:ext>
            </a:extLst>
          </p:cNvPr>
          <p:cNvCxnSpPr>
            <a:cxnSpLocks/>
          </p:cNvCxnSpPr>
          <p:nvPr/>
        </p:nvCxnSpPr>
        <p:spPr>
          <a:xfrm>
            <a:off x="7333861" y="186612"/>
            <a:ext cx="170750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4368AC7-3EB1-4C0B-9DFC-DB48928F3372}"/>
              </a:ext>
            </a:extLst>
          </p:cNvPr>
          <p:cNvSpPr txBox="1"/>
          <p:nvPr/>
        </p:nvSpPr>
        <p:spPr>
          <a:xfrm>
            <a:off x="9144000" y="18661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Váltás a fejezetek között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5C0729DB-1ADD-47F2-A367-71968B031FB5}"/>
              </a:ext>
            </a:extLst>
          </p:cNvPr>
          <p:cNvSpPr/>
          <p:nvPr/>
        </p:nvSpPr>
        <p:spPr>
          <a:xfrm>
            <a:off x="5355772" y="2888077"/>
            <a:ext cx="1875452" cy="25143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D5D5CECE-8AC2-4EAB-A60A-4D5A2F1414FA}"/>
              </a:ext>
            </a:extLst>
          </p:cNvPr>
          <p:cNvCxnSpPr>
            <a:cxnSpLocks/>
          </p:cNvCxnSpPr>
          <p:nvPr/>
        </p:nvCxnSpPr>
        <p:spPr>
          <a:xfrm>
            <a:off x="7333861" y="3409810"/>
            <a:ext cx="170750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B8E6BE-BFF0-46CD-84FF-509ECD884360}"/>
              </a:ext>
            </a:extLst>
          </p:cNvPr>
          <p:cNvSpPr txBox="1"/>
          <p:nvPr/>
        </p:nvSpPr>
        <p:spPr>
          <a:xfrm>
            <a:off x="9144000" y="2949407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Fejezetcímek, azon belül a leckék</a:t>
            </a:r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id="{15F85A85-762B-419B-898E-EE513D4E1716}"/>
              </a:ext>
            </a:extLst>
          </p:cNvPr>
          <p:cNvSpPr/>
          <p:nvPr/>
        </p:nvSpPr>
        <p:spPr>
          <a:xfrm>
            <a:off x="1073020" y="2668555"/>
            <a:ext cx="4180115" cy="4189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040BA0F4-2BE1-4B48-853F-AB0C40B065EF}"/>
              </a:ext>
            </a:extLst>
          </p:cNvPr>
          <p:cNvCxnSpPr>
            <a:cxnSpLocks/>
          </p:cNvCxnSpPr>
          <p:nvPr/>
        </p:nvCxnSpPr>
        <p:spPr>
          <a:xfrm>
            <a:off x="5523722" y="5948517"/>
            <a:ext cx="351764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8CB04AC2-F31F-4FE0-8D83-5661E4E5DDF9}"/>
              </a:ext>
            </a:extLst>
          </p:cNvPr>
          <p:cNvSpPr txBox="1"/>
          <p:nvPr/>
        </p:nvSpPr>
        <p:spPr>
          <a:xfrm>
            <a:off x="9806473" y="5686907"/>
            <a:ext cx="1367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Leckék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7BFB40E-DFCE-4D8A-9879-BA13ABDB4F3F}"/>
              </a:ext>
            </a:extLst>
          </p:cNvPr>
          <p:cNvSpPr txBox="1"/>
          <p:nvPr/>
        </p:nvSpPr>
        <p:spPr>
          <a:xfrm>
            <a:off x="737895" y="2403478"/>
            <a:ext cx="10716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 tankönyv belső felépítése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0A5E99A-E78B-44E4-84B2-63F523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-198120"/>
            <a:ext cx="12588240" cy="722376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3ED0595-E257-43AF-A322-AA8D9DA6F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52546" cy="5191125"/>
          </a:xfrm>
          <a:prstGeom prst="rect">
            <a:avLst/>
          </a:prstGeom>
        </p:spPr>
      </p:pic>
      <p:sp>
        <p:nvSpPr>
          <p:cNvPr id="17" name="Ellipszis 16">
            <a:extLst>
              <a:ext uri="{FF2B5EF4-FFF2-40B4-BE49-F238E27FC236}">
                <a16:creationId xmlns:a16="http://schemas.microsoft.com/office/drawing/2014/main" id="{3E5338EC-C490-4FD0-8648-3D7043792EE0}"/>
              </a:ext>
            </a:extLst>
          </p:cNvPr>
          <p:cNvSpPr/>
          <p:nvPr/>
        </p:nvSpPr>
        <p:spPr>
          <a:xfrm>
            <a:off x="0" y="2583308"/>
            <a:ext cx="957631" cy="27418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D3830552-5479-4F2A-BAF4-27E6B7D45145}"/>
              </a:ext>
            </a:extLst>
          </p:cNvPr>
          <p:cNvSpPr txBox="1"/>
          <p:nvPr/>
        </p:nvSpPr>
        <p:spPr>
          <a:xfrm>
            <a:off x="9180607" y="1210567"/>
            <a:ext cx="2987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betűméret növelése, illetve csökkentése</a:t>
            </a:r>
          </a:p>
        </p:txBody>
      </p: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4F28E8B2-6DE7-4BBC-BBE6-99BFC071D688}"/>
              </a:ext>
            </a:extLst>
          </p:cNvPr>
          <p:cNvCxnSpPr>
            <a:cxnSpLocks/>
          </p:cNvCxnSpPr>
          <p:nvPr/>
        </p:nvCxnSpPr>
        <p:spPr>
          <a:xfrm flipV="1">
            <a:off x="335902" y="1384250"/>
            <a:ext cx="3013788" cy="8024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959EF16A-95D5-443F-8F42-745FA1F71EBC}"/>
              </a:ext>
            </a:extLst>
          </p:cNvPr>
          <p:cNvCxnSpPr>
            <a:cxnSpLocks/>
          </p:cNvCxnSpPr>
          <p:nvPr/>
        </p:nvCxnSpPr>
        <p:spPr>
          <a:xfrm>
            <a:off x="671805" y="2248959"/>
            <a:ext cx="3318588" cy="9486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9DB2DDCE-526B-48CF-9CE1-DBFA8A0FC663}"/>
              </a:ext>
            </a:extLst>
          </p:cNvPr>
          <p:cNvSpPr txBox="1"/>
          <p:nvPr/>
        </p:nvSpPr>
        <p:spPr>
          <a:xfrm>
            <a:off x="9045026" y="3799593"/>
            <a:ext cx="3330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Normál nézet</a:t>
            </a:r>
          </a:p>
          <a:p>
            <a:pPr algn="ctr"/>
            <a:r>
              <a:rPr lang="hu-HU" sz="2800" b="1" dirty="0"/>
              <a:t>Prezentációs nézet</a:t>
            </a:r>
          </a:p>
          <a:p>
            <a:pPr algn="ctr"/>
            <a:r>
              <a:rPr lang="hu-HU" sz="2800" b="1" dirty="0"/>
              <a:t>Tankönyv nézet</a:t>
            </a:r>
          </a:p>
        </p:txBody>
      </p:sp>
      <p:pic>
        <p:nvPicPr>
          <p:cNvPr id="23" name="Kép 22" descr="A képen szöveg, elektronika, billentyűzet látható&#10;&#10;Automatikusan generált leírás">
            <a:extLst>
              <a:ext uri="{FF2B5EF4-FFF2-40B4-BE49-F238E27FC236}">
                <a16:creationId xmlns:a16="http://schemas.microsoft.com/office/drawing/2014/main" id="{83B6E922-B6A6-4BD4-A42C-B85E7A3F9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4" t="5059" r="4865" b="71393"/>
          <a:stretch/>
        </p:blipFill>
        <p:spPr>
          <a:xfrm>
            <a:off x="4976812" y="5730947"/>
            <a:ext cx="695326" cy="495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5743E827-A745-4411-AD8B-F2A588E144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2" t="4714" r="35727" b="71738"/>
          <a:stretch/>
        </p:blipFill>
        <p:spPr>
          <a:xfrm>
            <a:off x="96784" y="5730947"/>
            <a:ext cx="695326" cy="495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CDF293B6-66C1-4862-813D-70092385EC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 t="32524" r="4896" b="42956"/>
          <a:stretch/>
        </p:blipFill>
        <p:spPr>
          <a:xfrm>
            <a:off x="9569321" y="2939701"/>
            <a:ext cx="2209800" cy="5157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3E16E4B3-0600-4675-A04F-6DCC49ADEE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61063" r="7083" b="7689"/>
          <a:stretch/>
        </p:blipFill>
        <p:spPr>
          <a:xfrm>
            <a:off x="9602659" y="292641"/>
            <a:ext cx="2143126" cy="6572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8420E007-B049-48EC-A087-1F6A4268ED4C}"/>
              </a:ext>
            </a:extLst>
          </p:cNvPr>
          <p:cNvSpPr txBox="1"/>
          <p:nvPr/>
        </p:nvSpPr>
        <p:spPr>
          <a:xfrm>
            <a:off x="1110031" y="5587765"/>
            <a:ext cx="3211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Szöveg kijelölésével jegyzet létrehozása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B981727E-159B-4CA3-BD67-79DD973F36AB}"/>
              </a:ext>
            </a:extLst>
          </p:cNvPr>
          <p:cNvSpPr txBox="1"/>
          <p:nvPr/>
        </p:nvSpPr>
        <p:spPr>
          <a:xfrm>
            <a:off x="6096000" y="5563098"/>
            <a:ext cx="2874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Szöveg kijelölése kiemeléssel</a:t>
            </a:r>
          </a:p>
        </p:txBody>
      </p:sp>
      <p:sp>
        <p:nvSpPr>
          <p:cNvPr id="31" name="Ellipszis 30">
            <a:extLst>
              <a:ext uri="{FF2B5EF4-FFF2-40B4-BE49-F238E27FC236}">
                <a16:creationId xmlns:a16="http://schemas.microsoft.com/office/drawing/2014/main" id="{92F0550F-80D3-49D7-B3C0-C2627AACA8E2}"/>
              </a:ext>
            </a:extLst>
          </p:cNvPr>
          <p:cNvSpPr/>
          <p:nvPr/>
        </p:nvSpPr>
        <p:spPr>
          <a:xfrm>
            <a:off x="0" y="2309127"/>
            <a:ext cx="957630" cy="27418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72EB27B-A9BF-412A-AA46-17FC83BCF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3398" y="-243840"/>
            <a:ext cx="13730474" cy="7482840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67B23DA5-25CD-4E69-A4F4-AD97A3B71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97" t="11756" r="12817" b="4517"/>
          <a:stretch/>
        </p:blipFill>
        <p:spPr>
          <a:xfrm>
            <a:off x="-11373" y="-8831"/>
            <a:ext cx="9264327" cy="5742039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37" name="Egyenes összekötő nyíllal 36">
            <a:extLst>
              <a:ext uri="{FF2B5EF4-FFF2-40B4-BE49-F238E27FC236}">
                <a16:creationId xmlns:a16="http://schemas.microsoft.com/office/drawing/2014/main" id="{3F345E27-A8F8-4C2F-B043-043709CD8040}"/>
              </a:ext>
            </a:extLst>
          </p:cNvPr>
          <p:cNvCxnSpPr>
            <a:cxnSpLocks/>
          </p:cNvCxnSpPr>
          <p:nvPr/>
        </p:nvCxnSpPr>
        <p:spPr>
          <a:xfrm flipH="1">
            <a:off x="5665819" y="1115961"/>
            <a:ext cx="16214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C4C9D6B0-C21D-47C4-8E52-04BD12651767}"/>
              </a:ext>
            </a:extLst>
          </p:cNvPr>
          <p:cNvSpPr txBox="1"/>
          <p:nvPr/>
        </p:nvSpPr>
        <p:spPr>
          <a:xfrm>
            <a:off x="9236868" y="587106"/>
            <a:ext cx="2939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lecke összefoglaló feladatai, kérdései</a:t>
            </a:r>
          </a:p>
        </p:txBody>
      </p:sp>
      <p:cxnSp>
        <p:nvCxnSpPr>
          <p:cNvPr id="39" name="Egyenes összekötő nyíllal 38">
            <a:extLst>
              <a:ext uri="{FF2B5EF4-FFF2-40B4-BE49-F238E27FC236}">
                <a16:creationId xmlns:a16="http://schemas.microsoft.com/office/drawing/2014/main" id="{78275050-AFE0-4B3A-AA00-D45B43AE8CC1}"/>
              </a:ext>
            </a:extLst>
          </p:cNvPr>
          <p:cNvCxnSpPr>
            <a:cxnSpLocks/>
          </p:cNvCxnSpPr>
          <p:nvPr/>
        </p:nvCxnSpPr>
        <p:spPr>
          <a:xfrm flipH="1">
            <a:off x="4701720" y="2771276"/>
            <a:ext cx="2090057" cy="14275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zis 39">
            <a:extLst>
              <a:ext uri="{FF2B5EF4-FFF2-40B4-BE49-F238E27FC236}">
                <a16:creationId xmlns:a16="http://schemas.microsoft.com/office/drawing/2014/main" id="{B17FF164-21C0-4EEC-BEC2-D002BD4CFA54}"/>
              </a:ext>
            </a:extLst>
          </p:cNvPr>
          <p:cNvSpPr/>
          <p:nvPr/>
        </p:nvSpPr>
        <p:spPr>
          <a:xfrm>
            <a:off x="6726934" y="1571251"/>
            <a:ext cx="2509934" cy="18016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83DE94E3-DFF8-4669-AD6B-F2CB75CF9CD7}"/>
              </a:ext>
            </a:extLst>
          </p:cNvPr>
          <p:cNvSpPr txBox="1"/>
          <p:nvPr/>
        </p:nvSpPr>
        <p:spPr>
          <a:xfrm>
            <a:off x="9252953" y="1687262"/>
            <a:ext cx="2939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Gyakorló okosfeladatok a témával kapcsolatban</a:t>
            </a:r>
          </a:p>
        </p:txBody>
      </p:sp>
      <p:sp>
        <p:nvSpPr>
          <p:cNvPr id="42" name="Téglalap 41">
            <a:extLst>
              <a:ext uri="{FF2B5EF4-FFF2-40B4-BE49-F238E27FC236}">
                <a16:creationId xmlns:a16="http://schemas.microsoft.com/office/drawing/2014/main" id="{D0452A82-C6BA-44AD-BEE9-CF2CF660111E}"/>
              </a:ext>
            </a:extLst>
          </p:cNvPr>
          <p:cNvSpPr/>
          <p:nvPr/>
        </p:nvSpPr>
        <p:spPr>
          <a:xfrm>
            <a:off x="6910580" y="3410070"/>
            <a:ext cx="2342374" cy="2286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A3125085-4DF3-4BD5-A63C-F30783D7E814}"/>
              </a:ext>
            </a:extLst>
          </p:cNvPr>
          <p:cNvSpPr txBox="1"/>
          <p:nvPr/>
        </p:nvSpPr>
        <p:spPr>
          <a:xfrm>
            <a:off x="9252953" y="3583574"/>
            <a:ext cx="2939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Kiegészítő anyagok rámutató linkek segítségével</a:t>
            </a:r>
          </a:p>
          <a:p>
            <a:pPr algn="ctr"/>
            <a:r>
              <a:rPr lang="hu-HU" sz="2400" b="1" dirty="0"/>
              <a:t>(videók, feladatok, érdekességek)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2D869156-F712-4301-9EF2-48D75EE08FB7}"/>
              </a:ext>
            </a:extLst>
          </p:cNvPr>
          <p:cNvSpPr txBox="1"/>
          <p:nvPr/>
        </p:nvSpPr>
        <p:spPr>
          <a:xfrm>
            <a:off x="-16086" y="579422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 lecke vége</a:t>
            </a:r>
          </a:p>
        </p:txBody>
      </p:sp>
    </p:spTree>
    <p:extLst>
      <p:ext uri="{BB962C8B-B14F-4D97-AF65-F5344CB8AC3E}">
        <p14:creationId xmlns:p14="http://schemas.microsoft.com/office/powerpoint/2010/main" val="36081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 animBg="1"/>
      <p:bldP spid="30" grpId="0"/>
      <p:bldP spid="32" grpId="0" animBg="1"/>
      <p:bldP spid="35" grpId="0"/>
      <p:bldP spid="3" grpId="0"/>
      <p:bldP spid="17" grpId="0" animBg="1"/>
      <p:bldP spid="19" grpId="0"/>
      <p:bldP spid="22" grpId="0"/>
      <p:bldP spid="27" grpId="0"/>
      <p:bldP spid="29" grpId="0"/>
      <p:bldP spid="31" grpId="0" animBg="1"/>
      <p:bldP spid="38" grpId="0"/>
      <p:bldP spid="40" grpId="0" animBg="1"/>
      <p:bldP spid="41" grpId="0"/>
      <p:bldP spid="42" grpId="0" animBg="1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C226AA6-5629-435C-9AD6-1FE3719D9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43" r="1129" b="4660"/>
          <a:stretch/>
        </p:blipFill>
        <p:spPr>
          <a:xfrm>
            <a:off x="68826" y="0"/>
            <a:ext cx="12054348" cy="571254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972EBF6A-4851-4714-AD40-52E3DEA58C5E}"/>
              </a:ext>
            </a:extLst>
          </p:cNvPr>
          <p:cNvSpPr/>
          <p:nvPr/>
        </p:nvSpPr>
        <p:spPr>
          <a:xfrm>
            <a:off x="3614058" y="13343"/>
            <a:ext cx="1502228" cy="432971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274BF51-D189-4BD5-B47D-C9BAB8D4AAD9}"/>
              </a:ext>
            </a:extLst>
          </p:cNvPr>
          <p:cNvSpPr txBox="1"/>
          <p:nvPr/>
        </p:nvSpPr>
        <p:spPr>
          <a:xfrm>
            <a:off x="-16086" y="571352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médiatár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18137FE-7C7B-4C7A-9B2E-79E584CFB45C}"/>
              </a:ext>
            </a:extLst>
          </p:cNvPr>
          <p:cNvSpPr/>
          <p:nvPr/>
        </p:nvSpPr>
        <p:spPr>
          <a:xfrm>
            <a:off x="1888914" y="1330374"/>
            <a:ext cx="4191000" cy="666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8381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689A212-27D5-405B-855F-1DE0A7EFF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9" r="1209" b="4517"/>
          <a:stretch/>
        </p:blipFill>
        <p:spPr>
          <a:xfrm>
            <a:off x="73742" y="562896"/>
            <a:ext cx="12044516" cy="5732208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E457BE7A-1CFE-48F6-84E8-8FCE4AEFBD9C}"/>
              </a:ext>
            </a:extLst>
          </p:cNvPr>
          <p:cNvSpPr/>
          <p:nvPr/>
        </p:nvSpPr>
        <p:spPr>
          <a:xfrm>
            <a:off x="5105401" y="562896"/>
            <a:ext cx="1502228" cy="514790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493E559-AAFC-411F-BBDB-CDEE2681E543}"/>
              </a:ext>
            </a:extLst>
          </p:cNvPr>
          <p:cNvSpPr txBox="1"/>
          <p:nvPr/>
        </p:nvSpPr>
        <p:spPr>
          <a:xfrm>
            <a:off x="0" y="259596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feladattár</a:t>
            </a:r>
            <a:endParaRPr lang="hu-H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710951C-3FF8-485A-8599-1E6C22126615}"/>
              </a:ext>
            </a:extLst>
          </p:cNvPr>
          <p:cNvSpPr/>
          <p:nvPr/>
        </p:nvSpPr>
        <p:spPr>
          <a:xfrm>
            <a:off x="845820" y="1918272"/>
            <a:ext cx="1050036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1FBE2C60-D2DE-479E-ADED-06094856259F}"/>
              </a:ext>
            </a:extLst>
          </p:cNvPr>
          <p:cNvSpPr/>
          <p:nvPr/>
        </p:nvSpPr>
        <p:spPr>
          <a:xfrm>
            <a:off x="9966960" y="1240584"/>
            <a:ext cx="111252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2365DDF-E495-4CDC-9E19-1F79C91F3569}"/>
              </a:ext>
            </a:extLst>
          </p:cNvPr>
          <p:cNvSpPr txBox="1"/>
          <p:nvPr/>
        </p:nvSpPr>
        <p:spPr>
          <a:xfrm>
            <a:off x="9525000" y="264168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Szűrési lehetőség</a:t>
            </a:r>
          </a:p>
        </p:txBody>
      </p:sp>
    </p:spTree>
    <p:extLst>
      <p:ext uri="{BB962C8B-B14F-4D97-AF65-F5344CB8AC3E}">
        <p14:creationId xmlns:p14="http://schemas.microsoft.com/office/powerpoint/2010/main" val="37068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6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5B6085C9-DC3F-4BEA-AC80-3CDE989D86FD}"/>
              </a:ext>
            </a:extLst>
          </p:cNvPr>
          <p:cNvSpPr txBox="1"/>
          <p:nvPr/>
        </p:nvSpPr>
        <p:spPr>
          <a:xfrm>
            <a:off x="0" y="232100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 konkrét feladat bemutatása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CBAB043E-7D3D-4B47-8ADB-1EAA1582A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6" b="94222" l="9970" r="89980">
                        <a14:foregroundMark x1="28694" y1="31822" x2="28694" y2="31822"/>
                        <a14:foregroundMark x1="42460" y1="34756" x2="42460" y2="34756"/>
                        <a14:foregroundMark x1="67561" y1="65511" x2="37146" y2="49422"/>
                        <a14:foregroundMark x1="37146" y1="49422" x2="33047" y2="42044"/>
                        <a14:foregroundMark x1="33047" y1="42044" x2="30263" y2="32533"/>
                        <a14:foregroundMark x1="30263" y1="32533" x2="30921" y2="9867"/>
                        <a14:foregroundMark x1="66599" y1="58667" x2="59362" y2="26933"/>
                        <a14:foregroundMark x1="59362" y1="26933" x2="54808" y2="18756"/>
                        <a14:foregroundMark x1="54808" y1="18756" x2="40587" y2="4889"/>
                        <a14:foregroundMark x1="20597" y1="79200" x2="20597" y2="79200"/>
                        <a14:foregroundMark x1="35121" y1="2756" x2="35121" y2="2756"/>
                        <a14:foregroundMark x1="24949" y1="93156" x2="24949" y2="93156"/>
                        <a14:foregroundMark x1="37449" y1="93689" x2="37449" y2="93689"/>
                        <a14:foregroundMark x1="40891" y1="93689" x2="20294" y2="94222"/>
                        <a14:foregroundMark x1="74443" y1="79200" x2="74443" y2="79200"/>
                        <a14:foregroundMark x1="74443" y1="79200" x2="73937" y2="80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30182" y="89451"/>
            <a:ext cx="11888581" cy="6768549"/>
          </a:xfrm>
          <a:prstGeom prst="rect">
            <a:avLst/>
          </a:prstGeom>
          <a:effectLst/>
        </p:spPr>
      </p:pic>
      <p:sp>
        <p:nvSpPr>
          <p:cNvPr id="13" name="Ellipszis 12">
            <a:extLst>
              <a:ext uri="{FF2B5EF4-FFF2-40B4-BE49-F238E27FC236}">
                <a16:creationId xmlns:a16="http://schemas.microsoft.com/office/drawing/2014/main" id="{1D581411-18DF-46A4-814A-289E44EE9BC7}"/>
              </a:ext>
            </a:extLst>
          </p:cNvPr>
          <p:cNvSpPr/>
          <p:nvPr/>
        </p:nvSpPr>
        <p:spPr>
          <a:xfrm>
            <a:off x="1788160" y="6084130"/>
            <a:ext cx="1605280" cy="773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AFFD82B-6F64-4C03-A941-F35B5DBF3482}"/>
              </a:ext>
            </a:extLst>
          </p:cNvPr>
          <p:cNvSpPr txBox="1"/>
          <p:nvPr/>
        </p:nvSpPr>
        <p:spPr>
          <a:xfrm>
            <a:off x="8145779" y="2134897"/>
            <a:ext cx="3825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későbbiekben fontos lesz a „mentés másolatként” funkció, ezáltal kerül be a saját listánkba és tudjuk feladatlaphoz adni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1665060-D7A2-4E46-A28D-0A25375AB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5434" y="-228600"/>
            <a:ext cx="13422867" cy="73152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ECC6E40-70F4-4701-B306-4F02436067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81" r="5345" b="8208"/>
          <a:stretch/>
        </p:blipFill>
        <p:spPr>
          <a:xfrm>
            <a:off x="0" y="0"/>
            <a:ext cx="12146701" cy="573220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4406234-E0F0-43CE-AC3E-E872D9857390}"/>
              </a:ext>
            </a:extLst>
          </p:cNvPr>
          <p:cNvSpPr txBox="1"/>
          <p:nvPr/>
        </p:nvSpPr>
        <p:spPr>
          <a:xfrm>
            <a:off x="0" y="59740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megadott szavakat, számokat, mértékegységeket kell behúzni a megfelelő helyre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EF1577C-1654-4B1B-86A5-A1A2674B1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86" y="0"/>
            <a:ext cx="12643971" cy="715548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C2102A4-4AFF-4C77-9BF5-31B7093B3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76" t="12699" r="18498" b="5080"/>
          <a:stretch/>
        </p:blipFill>
        <p:spPr>
          <a:xfrm>
            <a:off x="0" y="2398745"/>
            <a:ext cx="6096000" cy="4459255"/>
          </a:xfrm>
          <a:prstGeom prst="rect">
            <a:avLst/>
          </a:prstGeom>
          <a:effectLst/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6A00ADE-B39A-473D-A711-D5CAED43B5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84" t="12063" r="18701" b="4352"/>
          <a:stretch/>
        </p:blipFill>
        <p:spPr>
          <a:xfrm>
            <a:off x="6096000" y="2398746"/>
            <a:ext cx="6096000" cy="4459254"/>
          </a:xfrm>
          <a:prstGeom prst="rect">
            <a:avLst/>
          </a:prstGeom>
          <a:effectLst/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0990E5E-BC73-40D7-8FB3-83412BDF4E58}"/>
              </a:ext>
            </a:extLst>
          </p:cNvPr>
          <p:cNvSpPr txBox="1"/>
          <p:nvPr/>
        </p:nvSpPr>
        <p:spPr>
          <a:xfrm>
            <a:off x="152400" y="304800"/>
            <a:ext cx="5669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Az ellenőrzés után megtudhatjuk, hogy jól dolgoztunk e </a:t>
            </a:r>
          </a:p>
          <a:p>
            <a:pPr algn="ctr"/>
            <a:r>
              <a:rPr lang="hu-HU" sz="2800" b="1" dirty="0"/>
              <a:t>Utána akár újra is kezdhetjük, ha gyakorolnánk még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EDA5FC5-4AA4-411E-B94D-2CBB4F71462B}"/>
              </a:ext>
            </a:extLst>
          </p:cNvPr>
          <p:cNvSpPr txBox="1"/>
          <p:nvPr/>
        </p:nvSpPr>
        <p:spPr>
          <a:xfrm>
            <a:off x="6095999" y="520243"/>
            <a:ext cx="5669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Amennyiben a megoldásunk rossz, folytathatjuk, kérhetjük a megoldás felfedését vagy utána is nézhetünk</a:t>
            </a:r>
          </a:p>
        </p:txBody>
      </p:sp>
    </p:spTree>
    <p:extLst>
      <p:ext uri="{BB962C8B-B14F-4D97-AF65-F5344CB8AC3E}">
        <p14:creationId xmlns:p14="http://schemas.microsoft.com/office/powerpoint/2010/main" val="4032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3" grpId="0"/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E65541D-E1BD-487D-8476-EF4ABCF63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9" r="968" b="4659"/>
          <a:stretch/>
        </p:blipFill>
        <p:spPr>
          <a:xfrm>
            <a:off x="58993" y="0"/>
            <a:ext cx="12074013" cy="57223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692D0CC6-EF5F-41E2-AC96-530130C34A47}"/>
              </a:ext>
            </a:extLst>
          </p:cNvPr>
          <p:cNvSpPr/>
          <p:nvPr/>
        </p:nvSpPr>
        <p:spPr>
          <a:xfrm>
            <a:off x="6500133" y="74576"/>
            <a:ext cx="1502228" cy="432971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CD231F53-CFE3-4C31-8C4B-F8405F78589F}"/>
              </a:ext>
            </a:extLst>
          </p:cNvPr>
          <p:cNvSpPr/>
          <p:nvPr/>
        </p:nvSpPr>
        <p:spPr>
          <a:xfrm>
            <a:off x="6670222" y="1145414"/>
            <a:ext cx="2514600" cy="1153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68563DB-A100-431B-AC87-1D04A1AC70AB}"/>
              </a:ext>
            </a:extLst>
          </p:cNvPr>
          <p:cNvSpPr txBox="1"/>
          <p:nvPr/>
        </p:nvSpPr>
        <p:spPr>
          <a:xfrm>
            <a:off x="0" y="578742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/>
              <a:t>A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keresés</a:t>
            </a:r>
            <a:r>
              <a:rPr lang="hu-HU" sz="2600" b="1" dirty="0"/>
              <a:t> megvalósulhat a portálon belül (szöveg, videó, hang, okosfeladat)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A276394-A233-418B-AE74-410C66EE9177}"/>
              </a:ext>
            </a:extLst>
          </p:cNvPr>
          <p:cNvSpPr txBox="1"/>
          <p:nvPr/>
        </p:nvSpPr>
        <p:spPr>
          <a:xfrm>
            <a:off x="0" y="6287192"/>
            <a:ext cx="12191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/>
              <a:t>Illetve a portálon kívül, külső tartalmakban is (részletesebben a következő képen)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576AFB04-7656-43D8-A19F-AD54611E096A}"/>
              </a:ext>
            </a:extLst>
          </p:cNvPr>
          <p:cNvGrpSpPr/>
          <p:nvPr/>
        </p:nvGrpSpPr>
        <p:grpSpPr>
          <a:xfrm>
            <a:off x="78658" y="0"/>
            <a:ext cx="12054348" cy="6858000"/>
            <a:chOff x="68826" y="0"/>
            <a:chExt cx="12054348" cy="6858000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0E347E21-4646-45B2-A235-58FB7E301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7731" r="1129" b="4659"/>
            <a:stretch/>
          </p:blipFill>
          <p:spPr>
            <a:xfrm>
              <a:off x="68826" y="0"/>
              <a:ext cx="12054348" cy="3950814"/>
            </a:xfrm>
            <a:prstGeom prst="rect">
              <a:avLst/>
            </a:prstGeom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E7350C28-1DF6-4BCD-8784-841235D00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7850" r="1129" b="25591"/>
            <a:stretch/>
          </p:blipFill>
          <p:spPr>
            <a:xfrm>
              <a:off x="68826" y="1919575"/>
              <a:ext cx="12054348" cy="2507226"/>
            </a:xfrm>
            <a:prstGeom prst="rect">
              <a:avLst/>
            </a:prstGeom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87D0DECA-71FB-4D16-83B4-846996C90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7857" r="1129" b="25711"/>
            <a:stretch/>
          </p:blipFill>
          <p:spPr>
            <a:xfrm>
              <a:off x="68826" y="4350601"/>
              <a:ext cx="12054348" cy="2507399"/>
            </a:xfrm>
            <a:prstGeom prst="rect">
              <a:avLst/>
            </a:prstGeom>
          </p:spPr>
        </p:pic>
      </p:grpSp>
      <p:sp>
        <p:nvSpPr>
          <p:cNvPr id="11" name="Ellipszis 10">
            <a:extLst>
              <a:ext uri="{FF2B5EF4-FFF2-40B4-BE49-F238E27FC236}">
                <a16:creationId xmlns:a16="http://schemas.microsoft.com/office/drawing/2014/main" id="{72E931EC-5ED3-4240-9A2A-0F1B0EFF3B3B}"/>
              </a:ext>
            </a:extLst>
          </p:cNvPr>
          <p:cNvSpPr/>
          <p:nvPr/>
        </p:nvSpPr>
        <p:spPr>
          <a:xfrm>
            <a:off x="1931254" y="0"/>
            <a:ext cx="1719943" cy="5075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35C4BDD5-B9CE-401F-B342-52AD1A0BD870}"/>
              </a:ext>
            </a:extLst>
          </p:cNvPr>
          <p:cNvSpPr/>
          <p:nvPr/>
        </p:nvSpPr>
        <p:spPr>
          <a:xfrm>
            <a:off x="4016829" y="4218128"/>
            <a:ext cx="1186542" cy="751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720BC866-69CB-47AF-B0AB-0535889530F6}"/>
              </a:ext>
            </a:extLst>
          </p:cNvPr>
          <p:cNvSpPr/>
          <p:nvPr/>
        </p:nvSpPr>
        <p:spPr>
          <a:xfrm>
            <a:off x="3298371" y="1752690"/>
            <a:ext cx="1023258" cy="751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CEB77F2-79A2-4A1A-A67C-817FD2F6E6DE}"/>
              </a:ext>
            </a:extLst>
          </p:cNvPr>
          <p:cNvSpPr txBox="1"/>
          <p:nvPr/>
        </p:nvSpPr>
        <p:spPr>
          <a:xfrm>
            <a:off x="0" y="262721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keresés</a:t>
            </a:r>
          </a:p>
        </p:txBody>
      </p:sp>
    </p:spTree>
    <p:extLst>
      <p:ext uri="{BB962C8B-B14F-4D97-AF65-F5344CB8AC3E}">
        <p14:creationId xmlns:p14="http://schemas.microsoft.com/office/powerpoint/2010/main" val="172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/>
      <p:bldP spid="6" grpId="0"/>
      <p:bldP spid="11" grpId="0" animBg="1"/>
      <p:bldP spid="12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doboz 16">
            <a:extLst>
              <a:ext uri="{FF2B5EF4-FFF2-40B4-BE49-F238E27FC236}">
                <a16:creationId xmlns:a16="http://schemas.microsoft.com/office/drawing/2014/main" id="{1C98BBFE-C5D8-4993-BA39-F323E17A1CB2}"/>
              </a:ext>
            </a:extLst>
          </p:cNvPr>
          <p:cNvSpPr txBox="1"/>
          <p:nvPr/>
        </p:nvSpPr>
        <p:spPr>
          <a:xfrm>
            <a:off x="0" y="232100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irányítópult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DFCB6D9-9AA1-427D-975D-620EA794D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2" r="1072" b="5238"/>
          <a:stretch/>
        </p:blipFill>
        <p:spPr>
          <a:xfrm>
            <a:off x="65314" y="0"/>
            <a:ext cx="12061371" cy="566057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2E82E499-737A-4E09-A6BE-E69FB0F43FB1}"/>
              </a:ext>
            </a:extLst>
          </p:cNvPr>
          <p:cNvSpPr/>
          <p:nvPr/>
        </p:nvSpPr>
        <p:spPr>
          <a:xfrm>
            <a:off x="596539" y="47897"/>
            <a:ext cx="1502228" cy="468086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313F219D-F37B-4FEF-8012-BE37BFAC106B}"/>
              </a:ext>
            </a:extLst>
          </p:cNvPr>
          <p:cNvSpPr/>
          <p:nvPr/>
        </p:nvSpPr>
        <p:spPr>
          <a:xfrm>
            <a:off x="435429" y="679269"/>
            <a:ext cx="8654143" cy="6640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6637B26C-D745-4833-8990-B7D00C632F7D}"/>
              </a:ext>
            </a:extLst>
          </p:cNvPr>
          <p:cNvSpPr/>
          <p:nvPr/>
        </p:nvSpPr>
        <p:spPr>
          <a:xfrm>
            <a:off x="10678885" y="1202872"/>
            <a:ext cx="1447800" cy="664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5355D460-0B74-4816-9732-BD3B553B46A2}"/>
              </a:ext>
            </a:extLst>
          </p:cNvPr>
          <p:cNvCxnSpPr/>
          <p:nvPr/>
        </p:nvCxnSpPr>
        <p:spPr>
          <a:xfrm>
            <a:off x="11353800" y="1981200"/>
            <a:ext cx="0" cy="405384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2E8E8321-D28E-4851-B44D-724D0079C124}"/>
              </a:ext>
            </a:extLst>
          </p:cNvPr>
          <p:cNvCxnSpPr>
            <a:cxnSpLocks/>
          </p:cNvCxnSpPr>
          <p:nvPr/>
        </p:nvCxnSpPr>
        <p:spPr>
          <a:xfrm>
            <a:off x="929640" y="1534886"/>
            <a:ext cx="0" cy="439347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A2767F2-74F5-4EFC-BD0F-C637E35BFB49}"/>
              </a:ext>
            </a:extLst>
          </p:cNvPr>
          <p:cNvSpPr txBox="1"/>
          <p:nvPr/>
        </p:nvSpPr>
        <p:spPr>
          <a:xfrm>
            <a:off x="7955281" y="6035040"/>
            <a:ext cx="405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Az oldal testreszabása</a:t>
            </a: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7E96CF08-8922-4140-9AD2-0596CE32F835}"/>
              </a:ext>
            </a:extLst>
          </p:cNvPr>
          <p:cNvSpPr/>
          <p:nvPr/>
        </p:nvSpPr>
        <p:spPr>
          <a:xfrm>
            <a:off x="5372099" y="1534886"/>
            <a:ext cx="1447800" cy="7783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D943E4CF-F9C4-41AA-9F5E-F08D8E102D45}"/>
              </a:ext>
            </a:extLst>
          </p:cNvPr>
          <p:cNvCxnSpPr>
            <a:cxnSpLocks/>
          </p:cNvCxnSpPr>
          <p:nvPr/>
        </p:nvCxnSpPr>
        <p:spPr>
          <a:xfrm>
            <a:off x="6614160" y="2313214"/>
            <a:ext cx="1341120" cy="372182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88CC1E3-0253-4B87-8D3D-E7DE935D9D8D}"/>
              </a:ext>
            </a:extLst>
          </p:cNvPr>
          <p:cNvSpPr txBox="1"/>
          <p:nvPr/>
        </p:nvSpPr>
        <p:spPr>
          <a:xfrm>
            <a:off x="861059" y="6035040"/>
            <a:ext cx="523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A „9 pontos menü” elérése </a:t>
            </a:r>
          </a:p>
        </p:txBody>
      </p:sp>
    </p:spTree>
    <p:extLst>
      <p:ext uri="{BB962C8B-B14F-4D97-AF65-F5344CB8AC3E}">
        <p14:creationId xmlns:p14="http://schemas.microsoft.com/office/powerpoint/2010/main" val="41703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/>
      <p:bldP spid="12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B9EC91D-972F-476D-BE08-2CD88A4BAA6D}"/>
              </a:ext>
            </a:extLst>
          </p:cNvPr>
          <p:cNvSpPr txBox="1"/>
          <p:nvPr/>
        </p:nvSpPr>
        <p:spPr>
          <a:xfrm>
            <a:off x="0" y="232100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tartalomtár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A4D24FF-E771-4F4F-8790-562EB5124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2" b="4762"/>
          <a:stretch/>
        </p:blipFill>
        <p:spPr>
          <a:xfrm>
            <a:off x="0" y="0"/>
            <a:ext cx="12192000" cy="569322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88DC0395-94E0-4EB0-8157-6BBCBE346827}"/>
              </a:ext>
            </a:extLst>
          </p:cNvPr>
          <p:cNvSpPr/>
          <p:nvPr/>
        </p:nvSpPr>
        <p:spPr>
          <a:xfrm>
            <a:off x="121920" y="1280160"/>
            <a:ext cx="1234440" cy="381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DD75EDF-664E-4842-9087-2DB570D893EC}"/>
              </a:ext>
            </a:extLst>
          </p:cNvPr>
          <p:cNvSpPr txBox="1"/>
          <p:nvPr/>
        </p:nvSpPr>
        <p:spPr>
          <a:xfrm>
            <a:off x="0" y="5871924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/>
              <a:t>A saját fájlok felületre különféle dokumentumokat, képeket lehet feltölteni, melyeket később be tudunk illeszteni feladatlapokba vagy egyszerűen kiadhatjuk feladatként is</a:t>
            </a:r>
          </a:p>
          <a:p>
            <a:pPr algn="ctr"/>
            <a:endParaRPr lang="hu-HU" sz="2600" b="1" dirty="0"/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2D61E26E-E06F-427A-AEF9-B00290AD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434" y="-228600"/>
            <a:ext cx="13422867" cy="73152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9BDC0DF-D6B3-470F-8544-472DFA4901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63" r="1339" b="5239"/>
          <a:stretch/>
        </p:blipFill>
        <p:spPr>
          <a:xfrm>
            <a:off x="-7753" y="1144728"/>
            <a:ext cx="12192000" cy="574844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58763C16-24A8-4154-BC43-E7E6FF9B8F11}"/>
              </a:ext>
            </a:extLst>
          </p:cNvPr>
          <p:cNvSpPr/>
          <p:nvPr/>
        </p:nvSpPr>
        <p:spPr>
          <a:xfrm>
            <a:off x="121920" y="2989750"/>
            <a:ext cx="1234440" cy="381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F9A38A13-695D-4646-B368-FD95A251BA06}"/>
              </a:ext>
            </a:extLst>
          </p:cNvPr>
          <p:cNvSpPr/>
          <p:nvPr/>
        </p:nvSpPr>
        <p:spPr>
          <a:xfrm>
            <a:off x="2971800" y="1999875"/>
            <a:ext cx="2046514" cy="642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131B81A-20F5-4B1E-823C-AA6000AFDC63}"/>
              </a:ext>
            </a:extLst>
          </p:cNvPr>
          <p:cNvSpPr txBox="1"/>
          <p:nvPr/>
        </p:nvSpPr>
        <p:spPr>
          <a:xfrm>
            <a:off x="-152666" y="146081"/>
            <a:ext cx="124818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/>
              <a:t>A feladatlistában a lementett és az általunk létrehozott feladatokat, illetve a rendszerben megtalálható akkreditált, valamint a kedvenc feladatainkat találjuk</a:t>
            </a:r>
          </a:p>
          <a:p>
            <a:pPr algn="ctr"/>
            <a:endParaRPr lang="hu-HU" sz="2600" b="1" dirty="0"/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1201ED09-3427-47F4-AD88-7C0780894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034" y="-76200"/>
            <a:ext cx="13422867" cy="73152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0328C7D-C2F8-400A-BD46-2666650574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63" r="1160" b="7460"/>
          <a:stretch/>
        </p:blipFill>
        <p:spPr>
          <a:xfrm>
            <a:off x="351475" y="-42285"/>
            <a:ext cx="11473543" cy="52548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E699CB28-C28F-4981-A058-8805FBFE1ED9}"/>
              </a:ext>
            </a:extLst>
          </p:cNvPr>
          <p:cNvSpPr txBox="1"/>
          <p:nvPr/>
        </p:nvSpPr>
        <p:spPr>
          <a:xfrm>
            <a:off x="2979553" y="5225493"/>
            <a:ext cx="2499360" cy="169277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hu-HU" sz="2600" b="1" dirty="0"/>
              <a:t>Feleletválasztós</a:t>
            </a:r>
          </a:p>
          <a:p>
            <a:r>
              <a:rPr lang="hu-HU" sz="2600" b="1" dirty="0"/>
              <a:t>Rendezéses</a:t>
            </a:r>
          </a:p>
          <a:p>
            <a:r>
              <a:rPr lang="hu-HU" sz="2600" b="1" dirty="0"/>
              <a:t>Szöveges</a:t>
            </a:r>
          </a:p>
          <a:p>
            <a:r>
              <a:rPr lang="hu-HU" sz="2600" b="1" dirty="0"/>
              <a:t>Játékos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939C9BF-8E67-4644-8F56-E4DDCA1C372F}"/>
              </a:ext>
            </a:extLst>
          </p:cNvPr>
          <p:cNvSpPr txBox="1"/>
          <p:nvPr/>
        </p:nvSpPr>
        <p:spPr>
          <a:xfrm>
            <a:off x="472440" y="5735514"/>
            <a:ext cx="2499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/>
              <a:t>4 kategória van: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2601FADB-E13C-42C5-9FE2-61D14C2A3A9F}"/>
              </a:ext>
            </a:extLst>
          </p:cNvPr>
          <p:cNvSpPr txBox="1"/>
          <p:nvPr/>
        </p:nvSpPr>
        <p:spPr>
          <a:xfrm>
            <a:off x="6515100" y="5242791"/>
            <a:ext cx="46329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/>
              <a:t>Melyben összesen 25 különböző típusú feladatot találunk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990AAC1-11F0-4A6F-B08E-C98DE38F41C9}"/>
              </a:ext>
            </a:extLst>
          </p:cNvPr>
          <p:cNvSpPr txBox="1"/>
          <p:nvPr/>
        </p:nvSpPr>
        <p:spPr>
          <a:xfrm>
            <a:off x="5913120" y="6271753"/>
            <a:ext cx="608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A következő dián egy kirakó létrehozása lesz látható</a:t>
            </a: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FB46674C-DA07-4215-84D8-BAE2D1156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7794" y="0"/>
            <a:ext cx="13422867" cy="73152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683C2784-C8D1-4F80-88F3-0F1D26946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306"/>
            <a:ext cx="6666993" cy="3886200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03D9EA05-5806-4897-B97A-AE255B258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3876894"/>
            <a:ext cx="6666993" cy="2866806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AAC6B635-7F44-4384-BCCA-7E2B14AE1BAB}"/>
              </a:ext>
            </a:extLst>
          </p:cNvPr>
          <p:cNvSpPr txBox="1"/>
          <p:nvPr/>
        </p:nvSpPr>
        <p:spPr>
          <a:xfrm>
            <a:off x="6934199" y="447675"/>
            <a:ext cx="505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Általános rész, amit célszerű kitölteni, hogy később is vissza lehessen keresni</a:t>
            </a: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7BF6940-BEC8-4FD2-833B-DA9DB58E3768}"/>
              </a:ext>
            </a:extLst>
          </p:cNvPr>
          <p:cNvSpPr/>
          <p:nvPr/>
        </p:nvSpPr>
        <p:spPr>
          <a:xfrm>
            <a:off x="914400" y="2924394"/>
            <a:ext cx="2000250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BBA2431C-E026-491D-84E5-BA416BF76D8C}"/>
              </a:ext>
            </a:extLst>
          </p:cNvPr>
          <p:cNvCxnSpPr>
            <a:cxnSpLocks/>
          </p:cNvCxnSpPr>
          <p:nvPr/>
        </p:nvCxnSpPr>
        <p:spPr>
          <a:xfrm flipV="1">
            <a:off x="3086100" y="2609850"/>
            <a:ext cx="3914774" cy="7239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CE464FE2-41D0-4762-AFF4-1F1A4C676472}"/>
              </a:ext>
            </a:extLst>
          </p:cNvPr>
          <p:cNvSpPr txBox="1"/>
          <p:nvPr/>
        </p:nvSpPr>
        <p:spPr>
          <a:xfrm>
            <a:off x="7000874" y="2259771"/>
            <a:ext cx="505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Ide töltsük fel a képet, amit szeretnék kirakóként használni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E5E5DC38-F881-4E73-940D-A944AF09901E}"/>
              </a:ext>
            </a:extLst>
          </p:cNvPr>
          <p:cNvSpPr/>
          <p:nvPr/>
        </p:nvSpPr>
        <p:spPr>
          <a:xfrm>
            <a:off x="123825" y="5757999"/>
            <a:ext cx="695325" cy="238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C53A815C-E2B0-4800-8349-AE7B1DA3A248}"/>
              </a:ext>
            </a:extLst>
          </p:cNvPr>
          <p:cNvCxnSpPr>
            <a:cxnSpLocks/>
          </p:cNvCxnSpPr>
          <p:nvPr/>
        </p:nvCxnSpPr>
        <p:spPr>
          <a:xfrm flipV="1">
            <a:off x="819150" y="4281843"/>
            <a:ext cx="6115049" cy="146685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8F99BF8B-13DF-465F-932B-9963B817D5D2}"/>
              </a:ext>
            </a:extLst>
          </p:cNvPr>
          <p:cNvSpPr txBox="1"/>
          <p:nvPr/>
        </p:nvSpPr>
        <p:spPr>
          <a:xfrm>
            <a:off x="7000874" y="3881793"/>
            <a:ext cx="505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Könnyített módban a háttérben megjelenik a kirakandó kép, nehezítettben nem</a:t>
            </a: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BD8C2A80-9432-4414-8EBC-20137C016B6E}"/>
              </a:ext>
            </a:extLst>
          </p:cNvPr>
          <p:cNvSpPr/>
          <p:nvPr/>
        </p:nvSpPr>
        <p:spPr>
          <a:xfrm>
            <a:off x="123825" y="6305550"/>
            <a:ext cx="2962275" cy="4093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E5D94C65-A57B-4DD1-A875-4D35B51ECD37}"/>
              </a:ext>
            </a:extLst>
          </p:cNvPr>
          <p:cNvSpPr txBox="1"/>
          <p:nvPr/>
        </p:nvSpPr>
        <p:spPr>
          <a:xfrm>
            <a:off x="7058026" y="5679231"/>
            <a:ext cx="505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Itt állíthatjuk be, hogy hány „darabos” legyen a kirakó</a:t>
            </a:r>
          </a:p>
        </p:txBody>
      </p: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DDAA6545-78A3-4B97-A053-3B08EBA84E72}"/>
              </a:ext>
            </a:extLst>
          </p:cNvPr>
          <p:cNvCxnSpPr>
            <a:cxnSpLocks/>
          </p:cNvCxnSpPr>
          <p:nvPr/>
        </p:nvCxnSpPr>
        <p:spPr>
          <a:xfrm flipV="1">
            <a:off x="3209927" y="6410325"/>
            <a:ext cx="3790945" cy="2881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0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 animBg="1"/>
      <p:bldP spid="7" grpId="0"/>
      <p:bldP spid="13" grpId="0"/>
      <p:bldP spid="14" grpId="0"/>
      <p:bldP spid="15" grpId="0"/>
      <p:bldP spid="16" grpId="0"/>
      <p:bldP spid="20" grpId="0"/>
      <p:bldP spid="21" grpId="0" animBg="1"/>
      <p:bldP spid="23" grpId="0"/>
      <p:bldP spid="24" grpId="0" animBg="1"/>
      <p:bldP spid="26" grpId="0"/>
      <p:bldP spid="27" grpId="0" animBg="1"/>
      <p:bldP spid="28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4142</TotalTime>
  <Words>989</Words>
  <Application>Microsoft Office PowerPoint</Application>
  <PresentationFormat>Szélesvásznú</PresentationFormat>
  <Paragraphs>166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Bradley Hand ITC</vt:lpstr>
      <vt:lpstr>Calibri</vt:lpstr>
      <vt:lpstr>Calibri Light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Enikő Klement</dc:creator>
  <cp:lastModifiedBy>Enikő Klement</cp:lastModifiedBy>
  <cp:revision>129</cp:revision>
  <dcterms:created xsi:type="dcterms:W3CDTF">2021-03-07T13:21:51Z</dcterms:created>
  <dcterms:modified xsi:type="dcterms:W3CDTF">2021-03-14T16:51:13Z</dcterms:modified>
</cp:coreProperties>
</file>